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79" r:id="rId4"/>
    <p:sldId id="290" r:id="rId5"/>
    <p:sldId id="301" r:id="rId6"/>
    <p:sldId id="289" r:id="rId7"/>
    <p:sldId id="291" r:id="rId8"/>
    <p:sldId id="299" r:id="rId9"/>
    <p:sldId id="300" r:id="rId10"/>
    <p:sldId id="294" r:id="rId11"/>
    <p:sldId id="295" r:id="rId12"/>
    <p:sldId id="296" r:id="rId13"/>
    <p:sldId id="277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302" r:id="rId22"/>
    <p:sldId id="307" r:id="rId23"/>
    <p:sldId id="306" r:id="rId24"/>
    <p:sldId id="308" r:id="rId25"/>
    <p:sldId id="309" r:id="rId26"/>
    <p:sldId id="310" r:id="rId27"/>
    <p:sldId id="278" r:id="rId28"/>
    <p:sldId id="311" r:id="rId29"/>
    <p:sldId id="273" r:id="rId30"/>
    <p:sldId id="272" r:id="rId31"/>
    <p:sldId id="274" r:id="rId32"/>
    <p:sldId id="275" r:id="rId33"/>
    <p:sldId id="312" r:id="rId34"/>
    <p:sldId id="313" r:id="rId35"/>
    <p:sldId id="314" r:id="rId36"/>
    <p:sldId id="260" r:id="rId37"/>
    <p:sldId id="315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120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ABFBA-A0AF-4E40-B3B0-B615DE51BA89}" type="datetimeFigureOut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70BFB-87AD-4B22-A06C-1EC0287FB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2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668016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7558608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F2058457-BA83-4B56-AD10-C4A32EB12822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A8E7-BAAF-4F39-9509-CC8794697851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0272" y="274638"/>
            <a:ext cx="1752600" cy="6178698"/>
          </a:xfrm>
        </p:spPr>
        <p:txBody>
          <a:bodyPr vert="eaVert" anchor="b" anchorCtr="0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19056" cy="617869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170E37BA-E9EB-4CEC-8C27-67FFA0617565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75B6695A-DEB2-45E0-97F8-E7841B0A96B3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206553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7301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F2904671-38DD-4400-B8AB-466031B57961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656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7E696860-7DE1-47A4-B9EA-362B72A3A2E5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248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48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3104DABF-073A-4497-B3EB-DC57327BECBE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13D5FA0B-7A97-4C7A-866E-285BB0B0D42D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8EDFBF22-CDC3-494B-BE25-F9A561B19E81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01208"/>
            <a:ext cx="8443663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5901664"/>
            <a:ext cx="8443665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8B480EC7-394D-4391-A7D4-32AD20A7B9D9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8443664" cy="477619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5278"/>
            <a:ext cx="91440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0"/>
            <a:ext cx="9144000" cy="5013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FC6C2368-95ED-4DBA-AE3E-A051ED107845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187624" y="6597351"/>
            <a:ext cx="6120680" cy="2754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alpha val="87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439133" y="2151868"/>
            <a:ext cx="268982" cy="91599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8093" y="6590376"/>
            <a:ext cx="577502" cy="27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35280" cy="492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 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8424" y="6597351"/>
            <a:ext cx="765175" cy="26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432" y="6620808"/>
            <a:ext cx="621159" cy="21602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5201CCC1-3165-4E50-B981-0BF2C62E27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1E3EE66-958C-4490-BAEE-66BB75AF7473}" type="datetime1">
              <a:rPr lang="ko-KR" altLang="en-US" smtClean="0"/>
              <a:t>2014-03-05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75656" y="6608385"/>
            <a:ext cx="5859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Copyright © 2010 by Il-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Chul</a:t>
            </a:r>
            <a:r>
              <a:rPr lang="en-US" altLang="ko-KR" sz="1200" dirty="0" smtClean="0">
                <a:solidFill>
                  <a:schemeClr val="bg1"/>
                </a:solidFill>
              </a:rPr>
              <a:t> Moon, Dept. of Industrial and Systems Engineering, KAIST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56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Motivation and Basics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Il-Chul Moon</a:t>
            </a:r>
            <a:br>
              <a:rPr lang="en-US" altLang="ko-KR" dirty="0" smtClean="0"/>
            </a:br>
            <a:r>
              <a:rPr lang="en-US" altLang="ko-KR" dirty="0" smtClean="0"/>
              <a:t>Dept. of Industrial and Systems Engineering</a:t>
            </a:r>
            <a:br>
              <a:rPr lang="en-US" altLang="ko-KR" dirty="0" smtClean="0"/>
            </a:br>
            <a:r>
              <a:rPr lang="en-US" altLang="ko-KR" dirty="0" smtClean="0"/>
              <a:t>KAIST</a:t>
            </a:r>
            <a:endParaRPr lang="en-US" altLang="ko-KR" dirty="0"/>
          </a:p>
          <a:p>
            <a:r>
              <a:rPr lang="en-US" altLang="ko-KR" dirty="0" smtClean="0">
                <a:hlinkClick r:id="rId2"/>
              </a:rPr>
              <a:t>icmoon@kaist.ac.kr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298"/>
            <a:ext cx="8435280" cy="1138138"/>
          </a:xfrm>
        </p:spPr>
        <p:txBody>
          <a:bodyPr/>
          <a:lstStyle/>
          <a:p>
            <a:r>
              <a:rPr lang="en-US" altLang="ko-KR" dirty="0" smtClean="0"/>
              <a:t>Types of 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85184"/>
            <a:ext cx="8435280" cy="1440160"/>
          </a:xfrm>
        </p:spPr>
        <p:txBody>
          <a:bodyPr numCol="2">
            <a:normAutofit fontScale="85000" lnSpcReduction="20000"/>
          </a:bodyPr>
          <a:lstStyle/>
          <a:p>
            <a:r>
              <a:rPr lang="en-US" altLang="ko-KR" b="1" i="1" dirty="0" smtClean="0"/>
              <a:t>You</a:t>
            </a:r>
            <a:r>
              <a:rPr lang="en-US" altLang="ko-KR" dirty="0" smtClean="0"/>
              <a:t> can </a:t>
            </a:r>
          </a:p>
          <a:p>
            <a:pPr lvl="1"/>
            <a:r>
              <a:rPr lang="en-US" altLang="ko-KR" dirty="0" smtClean="0"/>
              <a:t>Machine learning</a:t>
            </a:r>
          </a:p>
          <a:p>
            <a:pPr lvl="1"/>
            <a:r>
              <a:rPr lang="en-US" altLang="ko-KR" dirty="0" smtClean="0"/>
              <a:t>Dataset provider</a:t>
            </a:r>
          </a:p>
          <a:p>
            <a:pPr lvl="1"/>
            <a:r>
              <a:rPr lang="en-US" altLang="ko-KR" dirty="0" smtClean="0"/>
              <a:t>Machine learning users</a:t>
            </a:r>
          </a:p>
          <a:p>
            <a:pPr lvl="1"/>
            <a:r>
              <a:rPr lang="en-US" altLang="ko-KR" dirty="0" err="1" smtClean="0"/>
              <a:t>etc</a:t>
            </a:r>
            <a:endParaRPr lang="en-US" altLang="ko-KR" dirty="0" smtClean="0"/>
          </a:p>
          <a:p>
            <a:r>
              <a:rPr lang="en-US" altLang="ko-KR" dirty="0" smtClean="0"/>
              <a:t>Various classifications by different professors</a:t>
            </a:r>
          </a:p>
          <a:p>
            <a:pPr lvl="1"/>
            <a:r>
              <a:rPr lang="en-US" altLang="ko-KR" dirty="0" smtClean="0"/>
              <a:t>Purpose, data types, </a:t>
            </a:r>
            <a:r>
              <a:rPr lang="en-US" altLang="ko-KR" dirty="0" err="1" smtClean="0"/>
              <a:t>etc</a:t>
            </a:r>
            <a:endParaRPr lang="en-US" altLang="ko-KR" dirty="0" smtClean="0"/>
          </a:p>
          <a:p>
            <a:r>
              <a:rPr lang="en-US" altLang="ko-KR" dirty="0" smtClean="0"/>
              <a:t>Other learning classifications also exist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2627784" y="1196752"/>
            <a:ext cx="374441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Machine Learning</a:t>
            </a:r>
            <a:endParaRPr lang="ko-KR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95536" y="2217026"/>
            <a:ext cx="259228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Supervised Learning</a:t>
            </a:r>
            <a:endParaRPr lang="ko-KR" alt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207343" y="2217026"/>
            <a:ext cx="259228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Unsupervised Learning</a:t>
            </a:r>
            <a:endParaRPr lang="ko-KR" alt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019150" y="2217026"/>
            <a:ext cx="259228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Reinforcement Learning</a:t>
            </a:r>
            <a:endParaRPr lang="ko-KR" altLang="en-US" sz="2000" dirty="0"/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1691680" y="1772816"/>
            <a:ext cx="2808312" cy="444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4499992" y="1772816"/>
            <a:ext cx="3495" cy="444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  <a:endCxn id="8" idx="0"/>
          </p:cNvCxnSpPr>
          <p:nvPr/>
        </p:nvCxnSpPr>
        <p:spPr>
          <a:xfrm>
            <a:off x="4499992" y="1772816"/>
            <a:ext cx="2815302" cy="444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5536" y="2852936"/>
            <a:ext cx="2592288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You</a:t>
            </a:r>
            <a:r>
              <a:rPr lang="en-US" altLang="ko-KR" dirty="0" smtClean="0"/>
              <a:t> know the true answers of some of instances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13182" y="2857121"/>
            <a:ext cx="2592288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You</a:t>
            </a:r>
            <a:r>
              <a:rPr lang="en-US" altLang="ko-KR" dirty="0" smtClean="0"/>
              <a:t> do not know the true answers of instances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6019150" y="2852936"/>
            <a:ext cx="2592288" cy="79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You</a:t>
            </a:r>
            <a:r>
              <a:rPr lang="en-US" altLang="ko-KR" dirty="0" smtClean="0"/>
              <a:t> do know the objective, but you do not know how to achieve</a:t>
            </a:r>
            <a:endParaRPr lang="ko-KR" altLang="en-US" dirty="0"/>
          </a:p>
        </p:txBody>
      </p:sp>
      <p:cxnSp>
        <p:nvCxnSpPr>
          <p:cNvPr id="15" name="Straight Arrow Connector 14"/>
          <p:cNvCxnSpPr>
            <a:stCxn id="5" idx="3"/>
            <a:endCxn id="19" idx="1"/>
          </p:cNvCxnSpPr>
          <p:nvPr/>
        </p:nvCxnSpPr>
        <p:spPr>
          <a:xfrm>
            <a:off x="6372200" y="1484784"/>
            <a:ext cx="1575142" cy="322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947342" y="1518963"/>
            <a:ext cx="79208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…..</a:t>
            </a:r>
            <a:endParaRPr lang="ko-KR" altLang="en-US" sz="3200" dirty="0"/>
          </a:p>
        </p:txBody>
      </p:sp>
      <p:pic>
        <p:nvPicPr>
          <p:cNvPr id="1026" name="Picture 2" descr="http://bayesgroup.ru/wp-content/uploads/2012/01/intro_f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699097"/>
            <a:ext cx="2592288" cy="1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ep.wikispaces.com/file/view/clusters.gif/99833629/cluster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43" y="3699096"/>
            <a:ext cx="2592288" cy="1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tint.info/figures/ch09/pomd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49" y="3694912"/>
            <a:ext cx="2592289" cy="12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9512" y="2095027"/>
            <a:ext cx="5688632" cy="29901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4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Supervised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You know the true value, and you can provide</a:t>
            </a:r>
            <a:br>
              <a:rPr lang="en-US" altLang="ko-KR" b="1" dirty="0" smtClean="0"/>
            </a:br>
            <a:r>
              <a:rPr lang="en-US" altLang="ko-KR" b="1" dirty="0" smtClean="0"/>
              <a:t>examples of the true value.</a:t>
            </a:r>
          </a:p>
          <a:p>
            <a:r>
              <a:rPr lang="en-US" altLang="ko-KR" dirty="0" smtClean="0"/>
              <a:t>Cases, such as</a:t>
            </a:r>
          </a:p>
          <a:p>
            <a:pPr lvl="1"/>
            <a:r>
              <a:rPr lang="en-US" altLang="ko-KR" dirty="0" smtClean="0"/>
              <a:t>Spam filtering</a:t>
            </a:r>
          </a:p>
          <a:p>
            <a:pPr lvl="1"/>
            <a:r>
              <a:rPr lang="en-US" altLang="ko-KR" dirty="0" smtClean="0"/>
              <a:t>Automatic grading</a:t>
            </a:r>
          </a:p>
          <a:p>
            <a:pPr lvl="1"/>
            <a:r>
              <a:rPr lang="en-US" altLang="ko-KR" dirty="0" smtClean="0"/>
              <a:t>Automatic categorization</a:t>
            </a:r>
          </a:p>
          <a:p>
            <a:r>
              <a:rPr lang="en-US" altLang="ko-KR" dirty="0" smtClean="0"/>
              <a:t>Classification or Regression of</a:t>
            </a:r>
          </a:p>
          <a:p>
            <a:pPr lvl="1"/>
            <a:r>
              <a:rPr lang="en-US" altLang="ko-KR" dirty="0" smtClean="0"/>
              <a:t>Hit or Miss: Something has </a:t>
            </a:r>
            <a:r>
              <a:rPr lang="en-US" altLang="ko-KR" b="1" dirty="0" smtClean="0"/>
              <a:t>either disease or not.</a:t>
            </a:r>
          </a:p>
          <a:p>
            <a:pPr lvl="1"/>
            <a:r>
              <a:rPr lang="en-US" altLang="ko-KR" dirty="0" smtClean="0"/>
              <a:t>Ranking: Someone received </a:t>
            </a:r>
            <a:r>
              <a:rPr lang="en-US" altLang="ko-KR" b="1" dirty="0" smtClean="0"/>
              <a:t>either A+, B, C, or F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Types: An article is </a:t>
            </a:r>
            <a:r>
              <a:rPr lang="en-US" altLang="ko-KR" b="1" dirty="0"/>
              <a:t>either positive or negative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Value prediction: The price of this artifact is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Methodologies</a:t>
            </a:r>
          </a:p>
          <a:p>
            <a:pPr lvl="1"/>
            <a:r>
              <a:rPr lang="en-US" altLang="ko-KR" dirty="0" smtClean="0"/>
              <a:t>Classification: estimating a discrete dependent value from observations</a:t>
            </a:r>
          </a:p>
          <a:p>
            <a:pPr lvl="1"/>
            <a:r>
              <a:rPr lang="en-US" altLang="ko-KR" dirty="0" smtClean="0"/>
              <a:t>Regression</a:t>
            </a:r>
            <a:r>
              <a:rPr lang="en-US" altLang="ko-KR" dirty="0"/>
              <a:t>: estimating a (</a:t>
            </a:r>
            <a:r>
              <a:rPr lang="en-US" altLang="ko-KR" dirty="0" smtClean="0"/>
              <a:t>continuous) </a:t>
            </a:r>
            <a:r>
              <a:rPr lang="en-US" altLang="ko-KR" dirty="0"/>
              <a:t>dependent value from </a:t>
            </a:r>
            <a:r>
              <a:rPr lang="en-US" altLang="ko-KR" dirty="0" smtClean="0"/>
              <a:t>observations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6300192" y="94971"/>
            <a:ext cx="2592289" cy="2772694"/>
            <a:chOff x="6300192" y="94971"/>
            <a:chExt cx="2592289" cy="2772694"/>
          </a:xfrm>
        </p:grpSpPr>
        <p:sp>
          <p:nvSpPr>
            <p:cNvPr id="5" name="Rectangle 4"/>
            <p:cNvSpPr/>
            <p:nvPr/>
          </p:nvSpPr>
          <p:spPr>
            <a:xfrm>
              <a:off x="6300192" y="94971"/>
              <a:ext cx="2592288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/>
                <a:t>Supervised Learning</a:t>
              </a:r>
              <a:endParaRPr lang="ko-KR" alt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00192" y="730881"/>
              <a:ext cx="2592288" cy="7920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 smtClean="0"/>
                <a:t>You</a:t>
              </a:r>
              <a:r>
                <a:rPr lang="en-US" altLang="ko-KR" dirty="0" smtClean="0"/>
                <a:t> know the true answers of some of instances</a:t>
              </a:r>
              <a:endParaRPr lang="ko-KR" altLang="en-US" dirty="0"/>
            </a:p>
          </p:txBody>
        </p:sp>
        <p:pic>
          <p:nvPicPr>
            <p:cNvPr id="7" name="Picture 2" descr="http://bayesgroup.ru/wp-content/uploads/2012/01/intro_fi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3" y="1577042"/>
              <a:ext cx="2592288" cy="129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67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You </a:t>
            </a:r>
            <a:r>
              <a:rPr lang="en-US" altLang="ko-KR" b="1" dirty="0" smtClean="0"/>
              <a:t>don’t know </a:t>
            </a:r>
            <a:r>
              <a:rPr lang="en-US" altLang="ko-KR" b="1" dirty="0"/>
              <a:t>the true value, and you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cannot provide examples </a:t>
            </a:r>
            <a:r>
              <a:rPr lang="en-US" altLang="ko-KR" b="1" dirty="0"/>
              <a:t>of the true value.</a:t>
            </a:r>
          </a:p>
          <a:p>
            <a:r>
              <a:rPr lang="en-US" altLang="ko-KR" dirty="0"/>
              <a:t>Cases, such as</a:t>
            </a:r>
          </a:p>
          <a:p>
            <a:pPr lvl="1"/>
            <a:r>
              <a:rPr lang="en-US" altLang="ko-KR" dirty="0" smtClean="0"/>
              <a:t>Discovering clusters</a:t>
            </a:r>
            <a:endParaRPr lang="en-US" altLang="ko-KR" dirty="0"/>
          </a:p>
          <a:p>
            <a:pPr lvl="1"/>
            <a:r>
              <a:rPr lang="en-US" altLang="ko-KR" dirty="0" smtClean="0"/>
              <a:t>Discovering latent factors</a:t>
            </a:r>
            <a:endParaRPr lang="en-US" altLang="ko-KR" dirty="0"/>
          </a:p>
          <a:p>
            <a:pPr lvl="1"/>
            <a:r>
              <a:rPr lang="en-US" altLang="ko-KR" dirty="0" smtClean="0"/>
              <a:t>Discovering graph structures</a:t>
            </a:r>
            <a:endParaRPr lang="en-US" altLang="ko-KR" dirty="0"/>
          </a:p>
          <a:p>
            <a:r>
              <a:rPr lang="en-US" altLang="ko-KR" dirty="0" smtClean="0"/>
              <a:t>Clustering </a:t>
            </a:r>
            <a:r>
              <a:rPr lang="en-US" altLang="ko-KR" dirty="0" smtClean="0"/>
              <a:t>or filtering or completing of</a:t>
            </a:r>
            <a:endParaRPr lang="en-US" altLang="ko-KR" dirty="0"/>
          </a:p>
          <a:p>
            <a:pPr lvl="1"/>
            <a:r>
              <a:rPr lang="en-US" altLang="ko-KR" dirty="0" smtClean="0"/>
              <a:t>Finding </a:t>
            </a:r>
            <a:r>
              <a:rPr lang="en-US" altLang="ko-KR" b="1" dirty="0" smtClean="0"/>
              <a:t>the representative topic words from text data</a:t>
            </a:r>
            <a:endParaRPr lang="en-US" altLang="ko-KR" b="1" dirty="0"/>
          </a:p>
          <a:p>
            <a:pPr lvl="1"/>
            <a:r>
              <a:rPr lang="en-US" altLang="ko-KR" dirty="0" smtClean="0"/>
              <a:t>Finding </a:t>
            </a:r>
            <a:r>
              <a:rPr lang="en-US" altLang="ko-KR" b="1" dirty="0" smtClean="0"/>
              <a:t>the latent image from </a:t>
            </a:r>
            <a:r>
              <a:rPr lang="en-US" altLang="ko-KR" b="1" dirty="0" smtClean="0"/>
              <a:t>facial data</a:t>
            </a:r>
            <a:endParaRPr lang="en-US" altLang="ko-KR" b="1" dirty="0"/>
          </a:p>
          <a:p>
            <a:pPr lvl="1"/>
            <a:r>
              <a:rPr lang="en-US" altLang="ko-KR" dirty="0" smtClean="0"/>
              <a:t>Completing the incomplete </a:t>
            </a:r>
            <a:r>
              <a:rPr lang="en-US" altLang="ko-KR" b="1" dirty="0" smtClean="0"/>
              <a:t>matrix of product-review scores</a:t>
            </a:r>
          </a:p>
          <a:p>
            <a:pPr lvl="1"/>
            <a:r>
              <a:rPr lang="en-US" altLang="ko-KR" dirty="0" smtClean="0"/>
              <a:t>Filtering the </a:t>
            </a:r>
            <a:r>
              <a:rPr lang="en-US" altLang="ko-KR" b="1" dirty="0" smtClean="0"/>
              <a:t>noise from the trajectory data</a:t>
            </a:r>
            <a:endParaRPr lang="en-US" altLang="ko-KR" b="1" dirty="0"/>
          </a:p>
          <a:p>
            <a:r>
              <a:rPr lang="en-US" altLang="ko-KR" dirty="0" smtClean="0"/>
              <a:t>Methodologies</a:t>
            </a:r>
            <a:endParaRPr lang="en-US" altLang="ko-KR" dirty="0"/>
          </a:p>
          <a:p>
            <a:pPr lvl="1"/>
            <a:r>
              <a:rPr lang="en-US" altLang="ko-KR" dirty="0" smtClean="0"/>
              <a:t>Clustering: </a:t>
            </a:r>
            <a:r>
              <a:rPr lang="en-US" altLang="ko-KR" dirty="0"/>
              <a:t>estimating </a:t>
            </a:r>
            <a:r>
              <a:rPr lang="en-US" altLang="ko-KR" dirty="0" smtClean="0"/>
              <a:t>sets and affiliations of instances to the </a:t>
            </a:r>
            <a:r>
              <a:rPr lang="en-US" altLang="ko-KR" dirty="0" smtClean="0"/>
              <a:t>sets</a:t>
            </a:r>
          </a:p>
          <a:p>
            <a:pPr lvl="1"/>
            <a:r>
              <a:rPr lang="en-US" altLang="ko-KR" dirty="0" smtClean="0"/>
              <a:t>Filtering: estimating underlying and fundamental signals from the mixture of signals and noises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6294353" y="120142"/>
            <a:ext cx="2598127" cy="2772693"/>
            <a:chOff x="3207343" y="2217026"/>
            <a:chExt cx="2598127" cy="2772693"/>
          </a:xfrm>
        </p:grpSpPr>
        <p:sp>
          <p:nvSpPr>
            <p:cNvPr id="5" name="Rectangle 4"/>
            <p:cNvSpPr/>
            <p:nvPr/>
          </p:nvSpPr>
          <p:spPr>
            <a:xfrm>
              <a:off x="3207343" y="2217026"/>
              <a:ext cx="2592288" cy="5760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/>
                <a:t>Unsupervised Learning</a:t>
              </a:r>
              <a:endParaRPr lang="ko-KR" alt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13182" y="2857121"/>
              <a:ext cx="2592288" cy="7920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 smtClean="0"/>
                <a:t>You</a:t>
              </a:r>
              <a:r>
                <a:rPr lang="en-US" altLang="ko-KR" dirty="0" smtClean="0"/>
                <a:t> do not know the true answers of instances</a:t>
              </a:r>
              <a:endParaRPr lang="ko-KR" altLang="en-US" dirty="0"/>
            </a:p>
          </p:txBody>
        </p:sp>
        <p:pic>
          <p:nvPicPr>
            <p:cNvPr id="7" name="Picture 6" descr="http://icep.wikispaces.com/file/view/clusters.gif/99833629/cluster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343" y="3699096"/>
              <a:ext cx="2592288" cy="129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s://encrypted-tbn1.gstatic.com/images?q=tbn:ANd9GcThXROcHYjtDEbXyxJ_5rP8L98gfZblEZAgNs0Pt1Y261TgaahN8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628" y="2940710"/>
            <a:ext cx="989013" cy="109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Warming up</a:t>
            </a:r>
            <a:br>
              <a:rPr lang="en-US" altLang="ko-KR" dirty="0" smtClean="0"/>
            </a:br>
            <a:r>
              <a:rPr lang="en-US" altLang="ko-KR" dirty="0" smtClean="0"/>
              <a:t>A short episode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Thumbtack Question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is a gambling site with a game of flipping a thumbtack</a:t>
            </a:r>
          </a:p>
          <a:p>
            <a:pPr lvl="1"/>
            <a:r>
              <a:rPr lang="en-US" altLang="ko-KR" dirty="0" smtClean="0"/>
              <a:t>Nail is up, and you betted on nail’s up you get your</a:t>
            </a:r>
            <a:br>
              <a:rPr lang="en-US" altLang="ko-KR" dirty="0" smtClean="0"/>
            </a:br>
            <a:r>
              <a:rPr lang="en-US" altLang="ko-KR" dirty="0" smtClean="0"/>
              <a:t>money in double</a:t>
            </a:r>
          </a:p>
          <a:p>
            <a:pPr lvl="1"/>
            <a:r>
              <a:rPr lang="en-US" altLang="ko-KR" dirty="0" smtClean="0"/>
              <a:t>Same to the nail’s down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 billionaire wants to enter the gambling</a:t>
            </a:r>
          </a:p>
          <a:p>
            <a:pPr lvl="1"/>
            <a:r>
              <a:rPr lang="en-US" altLang="ko-KR" dirty="0" smtClean="0"/>
              <a:t>With scientific and engineering supports </a:t>
            </a:r>
          </a:p>
          <a:p>
            <a:pPr lvl="2"/>
            <a:r>
              <a:rPr lang="en-US" altLang="ko-KR" dirty="0" smtClean="0"/>
              <a:t>He is paying you a big chunk of money</a:t>
            </a:r>
          </a:p>
          <a:p>
            <a:pPr lvl="1"/>
            <a:r>
              <a:rPr lang="en-US" altLang="ko-KR" dirty="0" smtClean="0"/>
              <a:t>He asks you</a:t>
            </a:r>
          </a:p>
          <a:p>
            <a:pPr lvl="2"/>
            <a:r>
              <a:rPr lang="en-US" altLang="ko-KR" dirty="0" smtClean="0"/>
              <a:t>I have a thumbtack, if I flip it, what’s the probability that it will fall with the nail’s up?</a:t>
            </a:r>
          </a:p>
          <a:p>
            <a:pPr lvl="1"/>
            <a:r>
              <a:rPr lang="en-US" altLang="ko-KR" dirty="0" smtClean="0"/>
              <a:t>Your response?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026" name="Picture 2" descr="https://encrypted-tbn1.google.com/images?q=tbn:ANd9GcRBEEHQIu9Z0Ta0riJqqOV39CvdBCsR5THpQLzSkj7E-61cklw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56" y="2276872"/>
            <a:ext cx="212096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 from trials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My response is </a:t>
            </a:r>
          </a:p>
          <a:p>
            <a:pPr lvl="1"/>
            <a:r>
              <a:rPr lang="en-US" altLang="ko-KR" dirty="0" smtClean="0"/>
              <a:t>Please flip it a few times</a:t>
            </a:r>
          </a:p>
          <a:p>
            <a:r>
              <a:rPr lang="en-US" altLang="ko-KR" dirty="0" smtClean="0"/>
              <a:t>Billionaire tried for five times</a:t>
            </a:r>
          </a:p>
          <a:p>
            <a:pPr lvl="1"/>
            <a:r>
              <a:rPr lang="en-US" altLang="ko-KR" dirty="0" smtClean="0"/>
              <a:t>The nail’s up case is three out of five trials</a:t>
            </a:r>
          </a:p>
          <a:p>
            <a:r>
              <a:rPr lang="en-US" altLang="ko-KR" dirty="0" smtClean="0"/>
              <a:t>My response is</a:t>
            </a:r>
          </a:p>
          <a:p>
            <a:pPr lvl="1"/>
            <a:r>
              <a:rPr lang="en-US" altLang="ko-KR" dirty="0" smtClean="0"/>
              <a:t>You should invest </a:t>
            </a:r>
          </a:p>
          <a:p>
            <a:pPr lvl="2"/>
            <a:r>
              <a:rPr lang="en-US" altLang="ko-KR" dirty="0" smtClean="0"/>
              <a:t>3/5 to nail’s up case</a:t>
            </a:r>
          </a:p>
          <a:p>
            <a:pPr lvl="2"/>
            <a:r>
              <a:rPr lang="en-US" altLang="ko-KR" dirty="0" smtClean="0"/>
              <a:t>2/5 to nail’s down case</a:t>
            </a:r>
          </a:p>
          <a:p>
            <a:r>
              <a:rPr lang="en-US" altLang="ko-KR" dirty="0" smtClean="0"/>
              <a:t>The billionaire asks why?</a:t>
            </a:r>
          </a:p>
          <a:p>
            <a:r>
              <a:rPr lang="en-US" altLang="ko-KR" dirty="0" smtClean="0"/>
              <a:t>Then,</a:t>
            </a:r>
          </a:p>
          <a:p>
            <a:pPr lvl="1"/>
            <a:r>
              <a:rPr lang="en-US" altLang="ko-KR" dirty="0" smtClean="0"/>
              <a:t>You answer……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88024" y="3331099"/>
            <a:ext cx="3672407" cy="2422374"/>
            <a:chOff x="4788024" y="3331099"/>
            <a:chExt cx="3672407" cy="2422374"/>
          </a:xfrm>
        </p:grpSpPr>
        <p:pic>
          <p:nvPicPr>
            <p:cNvPr id="5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3336576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3331099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380311" y="4653137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788024" y="4653136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84168" y="4653137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49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Binomial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Binomial distribution is</a:t>
                </a:r>
              </a:p>
              <a:p>
                <a:pPr lvl="1"/>
                <a:r>
                  <a:rPr lang="en-US" altLang="ko-KR" dirty="0" smtClean="0"/>
                  <a:t>The </a:t>
                </a:r>
                <a:r>
                  <a:rPr lang="en-US" altLang="ko-KR" b="1" i="1" dirty="0" smtClean="0"/>
                  <a:t>discrete probability distribution</a:t>
                </a:r>
              </a:p>
              <a:p>
                <a:pPr lvl="2"/>
                <a:r>
                  <a:rPr lang="en-US" altLang="ko-KR" dirty="0" smtClean="0"/>
                  <a:t>Of the number of successes in a sequence of </a:t>
                </a:r>
                <a:r>
                  <a:rPr lang="en-US" altLang="ko-KR" b="1" i="1" dirty="0" smtClean="0"/>
                  <a:t>n</a:t>
                </a:r>
                <a:r>
                  <a:rPr lang="en-US" altLang="ko-KR" dirty="0" smtClean="0"/>
                  <a:t> </a:t>
                </a:r>
                <a:r>
                  <a:rPr lang="en-US" altLang="ko-KR" b="1" i="1" dirty="0" smtClean="0"/>
                  <a:t>independent yes/no experiments</a:t>
                </a:r>
                <a:r>
                  <a:rPr lang="en-US" altLang="ko-KR" dirty="0" smtClean="0"/>
                  <a:t>, and each success has the probability of </a:t>
                </a:r>
                <a:r>
                  <a:rPr lang="el-GR" altLang="ko-KR" b="1" i="1" dirty="0"/>
                  <a:t>θ</a:t>
                </a:r>
                <a:endParaRPr lang="en-US" altLang="ko-KR" b="1" i="1" dirty="0" smtClean="0"/>
              </a:p>
              <a:p>
                <a:pPr lvl="1"/>
                <a:r>
                  <a:rPr lang="en-US" altLang="ko-KR" dirty="0" smtClean="0"/>
                  <a:t>Also called a Bernoulli experiment</a:t>
                </a:r>
              </a:p>
              <a:p>
                <a:r>
                  <a:rPr lang="en-US" altLang="ko-KR" dirty="0" smtClean="0"/>
                  <a:t>Flips are </a:t>
                </a:r>
                <a:r>
                  <a:rPr lang="en-US" altLang="ko-KR" dirty="0" err="1" smtClean="0"/>
                  <a:t>i.i.d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Independent events</a:t>
                </a:r>
              </a:p>
              <a:p>
                <a:pPr lvl="1"/>
                <a:r>
                  <a:rPr lang="en-US" altLang="ko-KR" dirty="0" smtClean="0"/>
                  <a:t>Identically distributed according to binomial distribution</a:t>
                </a:r>
              </a:p>
              <a:p>
                <a:r>
                  <a:rPr lang="en-US" altLang="ko-KR" dirty="0"/>
                  <a:t>P(H) = </a:t>
                </a:r>
                <a:r>
                  <a:rPr lang="el-GR" altLang="ko-KR" dirty="0"/>
                  <a:t>θ</a:t>
                </a:r>
                <a:r>
                  <a:rPr lang="en-US" altLang="ko-KR" dirty="0"/>
                  <a:t>, P(T)=1-</a:t>
                </a:r>
                <a:r>
                  <a:rPr lang="el-GR" altLang="ko-KR" dirty="0"/>
                  <a:t> θ</a:t>
                </a:r>
                <a:endParaRPr lang="en-US" altLang="ko-KR" dirty="0"/>
              </a:p>
              <a:p>
                <a:r>
                  <a:rPr lang="en-US" altLang="ko-KR" dirty="0"/>
                  <a:t>P(HHTHT)=</a:t>
                </a:r>
                <a:r>
                  <a:rPr lang="el-GR" altLang="ko-KR" dirty="0"/>
                  <a:t> θθ</a:t>
                </a:r>
                <a:r>
                  <a:rPr lang="en-US" altLang="ko-KR" dirty="0"/>
                  <a:t> (1-</a:t>
                </a:r>
                <a:r>
                  <a:rPr lang="el-GR" altLang="ko-KR" dirty="0"/>
                  <a:t> θ</a:t>
                </a:r>
                <a:r>
                  <a:rPr lang="en-US" altLang="ko-KR" dirty="0"/>
                  <a:t>)</a:t>
                </a:r>
                <a:r>
                  <a:rPr lang="el-GR" altLang="ko-KR" dirty="0"/>
                  <a:t> θ</a:t>
                </a:r>
                <a:r>
                  <a:rPr lang="en-US" altLang="ko-KR" dirty="0"/>
                  <a:t> (1-</a:t>
                </a:r>
                <a:r>
                  <a:rPr lang="el-GR" altLang="ko-KR" dirty="0"/>
                  <a:t> θ</a:t>
                </a:r>
                <a:r>
                  <a:rPr lang="en-US" altLang="ko-KR" dirty="0"/>
                  <a:t>)=</a:t>
                </a:r>
                <a:r>
                  <a:rPr lang="el-GR" altLang="ko-KR" dirty="0"/>
                  <a:t>θ</a:t>
                </a:r>
                <a:r>
                  <a:rPr lang="en-US" altLang="ko-KR" baseline="30000" dirty="0"/>
                  <a:t>3</a:t>
                </a:r>
                <a:r>
                  <a:rPr lang="en-US" altLang="ko-KR" dirty="0"/>
                  <a:t>(1-</a:t>
                </a:r>
                <a:r>
                  <a:rPr lang="el-GR" altLang="ko-KR" dirty="0"/>
                  <a:t> θ</a:t>
                </a:r>
                <a:r>
                  <a:rPr lang="en-US" altLang="ko-KR" dirty="0"/>
                  <a:t>)</a:t>
                </a:r>
                <a:r>
                  <a:rPr lang="en-US" altLang="ko-KR" baseline="30000" dirty="0"/>
                  <a:t>2</a:t>
                </a:r>
                <a:r>
                  <a:rPr lang="el-GR" altLang="ko-KR" dirty="0"/>
                  <a:t> </a:t>
                </a:r>
                <a:endParaRPr lang="en-US" altLang="ko-KR" dirty="0"/>
              </a:p>
              <a:p>
                <a:r>
                  <a:rPr lang="en-US" altLang="ko-KR" dirty="0" smtClean="0"/>
                  <a:t>Let’s say</a:t>
                </a:r>
              </a:p>
              <a:p>
                <a:pPr lvl="1"/>
                <a:r>
                  <a:rPr lang="en-US" altLang="ko-KR" dirty="0" smtClean="0"/>
                  <a:t>D as Data = H,H,T,H,T</a:t>
                </a:r>
              </a:p>
              <a:p>
                <a:pPr lvl="2"/>
                <a:r>
                  <a:rPr lang="en-US" altLang="ko-KR" dirty="0" smtClean="0"/>
                  <a:t>n=5</a:t>
                </a:r>
              </a:p>
              <a:p>
                <a:pPr lvl="2"/>
                <a:r>
                  <a:rPr lang="en-US" altLang="ko-KR" dirty="0" smtClean="0"/>
                  <a:t>k=</a:t>
                </a:r>
                <a:r>
                  <a:rPr lang="en-US" altLang="ko-KR" dirty="0" err="1" smtClean="0"/>
                  <a:t>a</a:t>
                </a:r>
                <a:r>
                  <a:rPr lang="en-US" altLang="ko-KR" baseline="-25000" dirty="0" err="1" smtClean="0"/>
                  <a:t>H</a:t>
                </a:r>
                <a:r>
                  <a:rPr lang="en-US" altLang="ko-KR" dirty="0" smtClean="0"/>
                  <a:t>=3</a:t>
                </a:r>
              </a:p>
              <a:p>
                <a:pPr lvl="2"/>
                <a:r>
                  <a:rPr lang="en-US" altLang="ko-KR" dirty="0" smtClean="0"/>
                  <a:t>p=</a:t>
                </a:r>
                <a:r>
                  <a:rPr lang="el-GR" altLang="ko-KR" dirty="0"/>
                  <a:t> θ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4" name="Picture 6" descr="Probability mass function for the binomi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66" y="-830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81795" y="5417813"/>
                <a:ext cx="4102918" cy="97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795" y="5417813"/>
                <a:ext cx="4102918" cy="973664"/>
              </a:xfrm>
              <a:prstGeom prst="rect">
                <a:avLst/>
              </a:prstGeom>
              <a:blipFill rotWithShape="0">
                <a:blip r:embed="rId4"/>
                <a:stretch>
                  <a:fillRect l="-1040" t="-1258" r="-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/>
          <p:cNvSpPr/>
          <p:nvPr/>
        </p:nvSpPr>
        <p:spPr>
          <a:xfrm>
            <a:off x="5796136" y="4221088"/>
            <a:ext cx="2808312" cy="1080120"/>
          </a:xfrm>
          <a:prstGeom prst="wedgeRectCallout">
            <a:avLst>
              <a:gd name="adj1" fmla="val -75767"/>
              <a:gd name="adj2" fmla="val 67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/>
              <a:t>n</a:t>
            </a:r>
            <a:r>
              <a:rPr lang="en-US" altLang="ko-KR" dirty="0" smtClean="0"/>
              <a:t> and </a:t>
            </a:r>
            <a:r>
              <a:rPr lang="en-US" altLang="ko-KR" b="1" i="1" dirty="0" smtClean="0"/>
              <a:t>p</a:t>
            </a:r>
            <a:r>
              <a:rPr lang="en-US" altLang="ko-KR" dirty="0" smtClean="0"/>
              <a:t> are given as parameters,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 the value is calculated by varying </a:t>
            </a:r>
            <a:r>
              <a:rPr lang="en-US" altLang="ko-KR" b="1" i="1" dirty="0" smtClean="0"/>
              <a:t>k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51720" y="6125661"/>
            <a:ext cx="2967589" cy="404637"/>
          </a:xfrm>
          <a:prstGeom prst="wedgeRectCallout">
            <a:avLst>
              <a:gd name="adj1" fmla="val 67756"/>
              <a:gd name="adj2" fmla="val -41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Makes order insensitive</a:t>
            </a:r>
          </a:p>
        </p:txBody>
      </p:sp>
    </p:spTree>
    <p:extLst>
      <p:ext uri="{BB962C8B-B14F-4D97-AF65-F5344CB8AC3E}">
        <p14:creationId xmlns:p14="http://schemas.microsoft.com/office/powerpoint/2010/main" val="20391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Maximum Likelihood Estimation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  <a:p>
                <a:r>
                  <a:rPr lang="en-US" altLang="ko-KR" dirty="0" smtClean="0"/>
                  <a:t>Data: We </a:t>
                </a:r>
                <a:r>
                  <a:rPr lang="en-US" altLang="ko-KR" dirty="0"/>
                  <a:t>have observed </a:t>
                </a:r>
                <a:r>
                  <a:rPr lang="en-US" altLang="ko-KR" dirty="0" smtClean="0"/>
                  <a:t>the sequence data of D </a:t>
                </a:r>
                <a:r>
                  <a:rPr lang="en-US" altLang="ko-KR" dirty="0"/>
                  <a:t>with </a:t>
                </a:r>
                <a:r>
                  <a:rPr lang="en-US" altLang="ko-KR" dirty="0" err="1"/>
                  <a:t>a</a:t>
                </a:r>
                <a:r>
                  <a:rPr lang="en-US" altLang="ko-KR" baseline="-25000" dirty="0" err="1"/>
                  <a:t>H</a:t>
                </a:r>
                <a:r>
                  <a:rPr lang="en-US" altLang="ko-KR" dirty="0"/>
                  <a:t> and </a:t>
                </a:r>
                <a:r>
                  <a:rPr lang="en-US" altLang="ko-KR" dirty="0" err="1"/>
                  <a:t>a</a:t>
                </a:r>
                <a:r>
                  <a:rPr lang="en-US" altLang="ko-KR" baseline="-25000" dirty="0" err="1"/>
                  <a:t>T</a:t>
                </a:r>
                <a:endParaRPr lang="ko-KR" altLang="en-US" baseline="-25000" dirty="0"/>
              </a:p>
              <a:p>
                <a:r>
                  <a:rPr lang="en-US" altLang="ko-KR" dirty="0" smtClean="0"/>
                  <a:t>Our hypothesis</a:t>
                </a:r>
              </a:p>
              <a:p>
                <a:pPr lvl="1"/>
                <a:r>
                  <a:rPr lang="en-US" altLang="ko-KR" dirty="0" smtClean="0"/>
                  <a:t>The gambling result of thumbtack follows the binomial distribution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How to make our hypothesis strong?</a:t>
                </a:r>
              </a:p>
              <a:p>
                <a:pPr lvl="1"/>
                <a:r>
                  <a:rPr lang="en-US" altLang="ko-KR" dirty="0" smtClean="0"/>
                  <a:t>Finding out a better distribution of the observation</a:t>
                </a:r>
              </a:p>
              <a:p>
                <a:pPr lvl="2"/>
                <a:r>
                  <a:rPr lang="en-US" altLang="ko-KR" dirty="0" smtClean="0"/>
                  <a:t>Can be done, but you need more rational.</a:t>
                </a:r>
              </a:p>
              <a:p>
                <a:pPr lvl="1"/>
                <a:r>
                  <a:rPr lang="en-US" altLang="ko-KR" dirty="0" smtClean="0"/>
                  <a:t>Finding out the best candidate of </a:t>
                </a:r>
                <a:r>
                  <a:rPr lang="el-GR" altLang="ko-KR" b="1" i="1" dirty="0" smtClean="0"/>
                  <a:t>θ</a:t>
                </a:r>
                <a:endParaRPr lang="en-US" altLang="ko-KR" b="1" i="1" dirty="0" smtClean="0"/>
              </a:p>
              <a:p>
                <a:pPr lvl="2"/>
                <a:r>
                  <a:rPr lang="en-US" altLang="ko-KR" dirty="0" smtClean="0"/>
                  <a:t>What’s the condition to </a:t>
                </a:r>
                <a:r>
                  <a:rPr lang="en-US" altLang="ko-KR" b="1" dirty="0" smtClean="0"/>
                  <a:t>make </a:t>
                </a:r>
                <a:r>
                  <a:rPr lang="el-GR" altLang="ko-KR" b="1" i="1" dirty="0"/>
                  <a:t>θ </a:t>
                </a:r>
                <a:r>
                  <a:rPr lang="en-US" altLang="ko-KR" b="1" i="1" dirty="0" smtClean="0"/>
                  <a:t>most plausible?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One candidate is the </a:t>
                </a:r>
                <a:r>
                  <a:rPr lang="en-US" altLang="ko-KR" b="1" dirty="0" smtClean="0"/>
                  <a:t>Maximum Likelihood Estimation (MLE) of </a:t>
                </a:r>
                <a:r>
                  <a:rPr lang="el-GR" altLang="ko-KR" b="1" i="1" dirty="0"/>
                  <a:t>θ</a:t>
                </a:r>
                <a:endParaRPr lang="en-US" altLang="ko-KR" b="1" dirty="0" smtClean="0"/>
              </a:p>
              <a:p>
                <a:pPr lvl="1"/>
                <a:r>
                  <a:rPr lang="en-US" altLang="ko-KR" dirty="0" smtClean="0"/>
                  <a:t>Choose </a:t>
                </a:r>
                <a:r>
                  <a:rPr lang="el-GR" altLang="ko-KR" dirty="0" smtClean="0"/>
                  <a:t>θ</a:t>
                </a:r>
                <a:r>
                  <a:rPr lang="en-US" altLang="ko-KR" dirty="0" smtClean="0"/>
                  <a:t> that maximizes the probability of observed data</a:t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e>
                    </m:acc>
                    <m:r>
                      <a:rPr lang="en-US" altLang="ko-KR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</a:rPr>
                          <m:t>𝒂𝒓𝒈𝒎𝒂𝒙</m:t>
                        </m:r>
                      </m:e>
                      <m:sub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</a:rPr>
                      <m:t>𝑷</m:t>
                    </m:r>
                    <m:r>
                      <a:rPr lang="en-US" altLang="ko-KR" b="1" i="1" smtClean="0">
                        <a:latin typeface="Cambria Math"/>
                      </a:rPr>
                      <m:t>(</m:t>
                    </m:r>
                    <m:r>
                      <a:rPr lang="en-US" altLang="ko-KR" b="1" i="1" smtClean="0">
                        <a:latin typeface="Cambria Math"/>
                      </a:rPr>
                      <m:t>𝑫</m:t>
                    </m:r>
                    <m:r>
                      <a:rPr lang="en-US" altLang="ko-KR" b="1" i="1" smtClean="0">
                        <a:latin typeface="Cambria Math"/>
                      </a:rPr>
                      <m:t>|</m:t>
                    </m:r>
                    <m:r>
                      <a:rPr lang="ko-KR" altLang="en-US" b="1" i="1">
                        <a:latin typeface="Cambria Math"/>
                      </a:rPr>
                      <m:t>𝜽</m:t>
                    </m:r>
                    <m:r>
                      <a:rPr lang="en-US" altLang="ko-KR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MLE Calculation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>
                  <a:buClr>
                    <a:schemeClr val="accent1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b="0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b="0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</a:rPr>
                          <m:t>𝐷</m:t>
                        </m:r>
                      </m:e>
                      <m:e>
                        <m:r>
                          <a:rPr lang="ko-KR" altLang="en-US" b="0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(1−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 smtClean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dirty="0" smtClean="0"/>
                  <a:t>This is going nowhere, so you use a trick</a:t>
                </a:r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Using the log function</a:t>
                </a:r>
              </a:p>
              <a:p>
                <a:pPr marL="342900" lvl="1">
                  <a:buClr>
                    <a:schemeClr val="accent1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𝑙𝑛</m:t>
                    </m:r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𝐻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marL="114300" lvl="1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𝑎𝑟𝑔𝑚𝑎𝑥</m:t>
                          </m:r>
                        </m:e>
                        <m:sub>
                          <m:r>
                            <a:rPr lang="ko-KR" altLang="en-US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{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fName>
                        <m:e>
                          <m:r>
                            <a:rPr lang="en-US" altLang="ko-KR" i="1">
                              <a:latin typeface="Cambria Math"/>
                            </a:rPr>
                            <m:t>𝑙𝑛</m:t>
                          </m:r>
                          <m:r>
                            <a:rPr lang="ko-KR" altLang="en-US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i="0">
                          <a:latin typeface="Cambria Math"/>
                        </a:rPr>
                        <m:t>ln</m:t>
                      </m:r>
                      <m:r>
                        <a:rPr lang="en-US" altLang="ko-KR" b="0" i="1" smtClean="0">
                          <a:latin typeface="Cambria Math"/>
                        </a:rPr>
                        <m:t>⁡(1−</m:t>
                      </m:r>
                      <m:r>
                        <a:rPr lang="ko-KR" altLang="en-US" i="1">
                          <a:latin typeface="Cambria Math"/>
                        </a:rPr>
                        <m:t>𝜃</m:t>
                      </m:r>
                      <m:r>
                        <a:rPr lang="en-US" altLang="ko-KR" b="0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en-US" altLang="ko-KR" b="0" dirty="0" smtClean="0"/>
              </a:p>
              <a:p>
                <a:pPr marL="342900" lvl="1">
                  <a:buClr>
                    <a:schemeClr val="accent1"/>
                  </a:buClr>
                </a:pPr>
                <a:r>
                  <a:rPr lang="en-US" altLang="ko-KR" b="0" dirty="0" smtClean="0"/>
                  <a:t>Then, this is a maximization problem, so you use a derivative that is set to zero</a:t>
                </a:r>
              </a:p>
              <a:p>
                <a:pPr marL="708660" lvl="2">
                  <a:buClr>
                    <a:schemeClr val="accent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𝑙𝑛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ko-KR" alt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 smtClean="0"/>
              </a:p>
              <a:p>
                <a:pPr marL="708660" lvl="2">
                  <a:buClr>
                    <a:schemeClr val="accent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pPr marL="708660" lvl="2"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marL="708660" lvl="2">
                  <a:buClr>
                    <a:schemeClr val="accent1"/>
                  </a:buClr>
                </a:pPr>
                <a:r>
                  <a:rPr lang="en-US" altLang="ko-KR" dirty="0" smtClean="0"/>
                  <a:t>When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 smtClean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 smtClean="0"/>
                  <a:t>, the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 smtClean="0"/>
                  <a:t> becomes the best candidate from the MLE perspective</a:t>
                </a:r>
                <a:endParaRPr lang="en-US" altLang="ko-KR" dirty="0"/>
              </a:p>
              <a:p>
                <a:pPr marL="342900" lvl="1">
                  <a:buClr>
                    <a:schemeClr val="accent1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b="0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en-US" altLang="ko-KR" b="0" dirty="0" smtClean="0"/>
              </a:p>
              <a:p>
                <a:pPr marL="342900" lvl="1">
                  <a:buClr>
                    <a:schemeClr val="accent1"/>
                  </a:buClr>
                </a:pPr>
                <a:endParaRPr lang="ko-KR" altLang="en-US" dirty="0"/>
              </a:p>
              <a:p>
                <a:pPr marL="342900" lvl="1">
                  <a:buClr>
                    <a:schemeClr val="accent1"/>
                  </a:buClr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74" name="Picture 2" descr="Graph showing a logarithm curves, which crosses the x-axis where x is 1 and extend towards minus infinity along the y-axi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Number of Trials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You report your proof to the billionaire</a:t>
                </a:r>
              </a:p>
              <a:p>
                <a:pPr lvl="1"/>
                <a:r>
                  <a:rPr lang="en-US" altLang="ko-KR" dirty="0" smtClean="0"/>
                  <a:t>From the observations of your trials, and from the MLE perspective, and by assuming the binomial distribution assumption…………….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1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dirty="0" smtClean="0"/>
                  <a:t> is 0.6</a:t>
                </a:r>
              </a:p>
              <a:p>
                <a:pPr lvl="1"/>
                <a:r>
                  <a:rPr lang="en-US" altLang="ko-KR" dirty="0" smtClean="0"/>
                  <a:t>So, you are more likely to win a bet if you choose the </a:t>
                </a:r>
                <a:r>
                  <a:rPr lang="en-US" altLang="ko-KR" b="1" i="1" dirty="0" smtClean="0"/>
                  <a:t>head</a:t>
                </a:r>
              </a:p>
              <a:p>
                <a:r>
                  <a:rPr lang="en-US" altLang="ko-KR" dirty="0" smtClean="0"/>
                  <a:t>He says okay. </a:t>
                </a:r>
              </a:p>
              <a:p>
                <a:pPr lvl="1"/>
                <a:r>
                  <a:rPr lang="en-US" altLang="ko-KR" dirty="0" smtClean="0"/>
                  <a:t>Billionaire</a:t>
                </a:r>
              </a:p>
              <a:p>
                <a:pPr lvl="2"/>
                <a:r>
                  <a:rPr lang="en-US" altLang="ko-KR" dirty="0" smtClean="0"/>
                  <a:t>While you were calculating, I was flipping more times.</a:t>
                </a:r>
              </a:p>
              <a:p>
                <a:pPr lvl="2"/>
                <a:r>
                  <a:rPr lang="en-US" altLang="ko-KR" dirty="0" smtClean="0"/>
                  <a:t>It turns out that we have 30 heads and 20 tails.</a:t>
                </a:r>
              </a:p>
              <a:p>
                <a:pPr lvl="2"/>
                <a:r>
                  <a:rPr lang="en-US" altLang="ko-KR" dirty="0" smtClean="0"/>
                  <a:t>Does this change anything?</a:t>
                </a:r>
              </a:p>
              <a:p>
                <a:pPr lvl="1"/>
                <a:r>
                  <a:rPr lang="en-US" altLang="ko-KR" dirty="0" smtClean="0"/>
                  <a:t>Your response</a:t>
                </a:r>
              </a:p>
              <a:p>
                <a:pPr lvl="2"/>
                <a:r>
                  <a:rPr lang="en-US" altLang="ko-KR" dirty="0" smtClean="0"/>
                  <a:t>No, nothing’s changed. Same. 0.6</a:t>
                </a:r>
              </a:p>
              <a:p>
                <a:pPr lvl="1"/>
                <a:r>
                  <a:rPr lang="en-US" altLang="ko-KR" dirty="0" smtClean="0"/>
                  <a:t>Billionaire</a:t>
                </a:r>
              </a:p>
              <a:p>
                <a:pPr lvl="2"/>
                <a:r>
                  <a:rPr lang="en-US" altLang="ko-KR" dirty="0" smtClean="0"/>
                  <a:t>Then, I was just spending time for nothing????</a:t>
                </a:r>
              </a:p>
              <a:p>
                <a:r>
                  <a:rPr lang="en-US" altLang="ko-KR" dirty="0" smtClean="0"/>
                  <a:t>You say no</a:t>
                </a:r>
              </a:p>
              <a:p>
                <a:pPr lvl="1"/>
                <a:r>
                  <a:rPr lang="en-US" altLang="ko-KR" dirty="0" smtClean="0"/>
                  <a:t>Your additional trials are valuable to …….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36706" y="608848"/>
                <a:ext cx="1846852" cy="616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1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b="1" i="1">
                              <a:latin typeface="Cambria Math"/>
                            </a:rPr>
                            <m:t>𝜽</m:t>
                          </m:r>
                        </m:e>
                      </m:acc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b="1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06" y="608848"/>
                <a:ext cx="1846852" cy="6160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948264" y="380123"/>
            <a:ext cx="1944216" cy="1172345"/>
            <a:chOff x="4788024" y="3331099"/>
            <a:chExt cx="3672407" cy="2422374"/>
          </a:xfrm>
        </p:grpSpPr>
        <p:pic>
          <p:nvPicPr>
            <p:cNvPr id="8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3336576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3331099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380311" y="4653137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788024" y="4653136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encrypted-tbn1.google.com/images?q=tbn:ANd9GcRBEEHQIu9Z0Ta0riJqqOV39CvdBCsR5THpQLzSkj7E-61cklw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84168" y="4653137"/>
              <a:ext cx="1080120" cy="1100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91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Weekly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Motivate the study on</a:t>
            </a:r>
          </a:p>
          <a:p>
            <a:pPr lvl="1"/>
            <a:r>
              <a:rPr lang="en-US" altLang="ko-KR" dirty="0" smtClean="0"/>
              <a:t>Machine learning, AI, </a:t>
            </a:r>
            <a:r>
              <a:rPr lang="en-US" altLang="ko-KR" dirty="0" err="1" smtClean="0"/>
              <a:t>Datamining</a:t>
            </a:r>
            <a:r>
              <a:rPr lang="en-US" altLang="ko-KR" dirty="0" smtClean="0"/>
              <a:t>….</a:t>
            </a:r>
          </a:p>
          <a:p>
            <a:pPr lvl="1"/>
            <a:r>
              <a:rPr lang="en-US" altLang="ko-KR" dirty="0" smtClean="0"/>
              <a:t>Why? What?</a:t>
            </a:r>
          </a:p>
          <a:p>
            <a:pPr lvl="1"/>
            <a:r>
              <a:rPr lang="en-US" altLang="ko-KR" dirty="0" smtClean="0"/>
              <a:t>Overview of the field</a:t>
            </a:r>
          </a:p>
          <a:p>
            <a:r>
              <a:rPr lang="en-US" altLang="ko-KR" dirty="0" smtClean="0"/>
              <a:t>Short questions and answers on a story</a:t>
            </a:r>
          </a:p>
          <a:p>
            <a:pPr lvl="1"/>
            <a:r>
              <a:rPr lang="en-US" altLang="ko-KR" dirty="0" smtClean="0"/>
              <a:t>What consists of machine learning?</a:t>
            </a:r>
          </a:p>
          <a:p>
            <a:pPr lvl="1"/>
            <a:r>
              <a:rPr lang="en-US" altLang="ko-KR" dirty="0" smtClean="0"/>
              <a:t>MLE</a:t>
            </a:r>
          </a:p>
          <a:p>
            <a:pPr lvl="1"/>
            <a:r>
              <a:rPr lang="en-US" altLang="ko-KR" dirty="0" smtClean="0"/>
              <a:t>MAP</a:t>
            </a:r>
          </a:p>
          <a:p>
            <a:r>
              <a:rPr lang="en-US" altLang="ko-KR" dirty="0" smtClean="0"/>
              <a:t>Some basics</a:t>
            </a:r>
          </a:p>
          <a:p>
            <a:pPr lvl="1"/>
            <a:r>
              <a:rPr lang="en-US" altLang="ko-KR" dirty="0" smtClean="0"/>
              <a:t>Probability</a:t>
            </a:r>
          </a:p>
          <a:p>
            <a:pPr lvl="1"/>
            <a:r>
              <a:rPr lang="en-US" altLang="ko-KR" dirty="0" smtClean="0"/>
              <a:t>Distribution</a:t>
            </a:r>
          </a:p>
          <a:p>
            <a:pPr lvl="1"/>
            <a:r>
              <a:rPr lang="en-US" altLang="ko-KR" dirty="0" smtClean="0"/>
              <a:t>And some rules…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Error Bound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Your response</a:t>
                </a:r>
              </a:p>
              <a:p>
                <a:pPr lvl="1"/>
                <a:r>
                  <a:rPr lang="en-US" altLang="ko-KR" dirty="0" smtClean="0"/>
                  <a:t>Your additional trials reduce the error of our estimation</a:t>
                </a:r>
              </a:p>
              <a:p>
                <a:pPr lvl="1"/>
                <a:r>
                  <a:rPr lang="en-US" altLang="ko-KR" dirty="0" smtClean="0"/>
                  <a:t>Right now, we have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altLang="ko-KR" b="0" i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N</m:t>
                    </m:r>
                    <m:r>
                      <a:rPr lang="en-US" altLang="ko-KR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Let’s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 smtClean="0"/>
                  <a:t> is the true parameter of the thumbtack flipping for any error,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ε</m:t>
                    </m:r>
                    <m:r>
                      <a:rPr lang="el-GR" altLang="ko-KR" i="1" smtClean="0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We have a simple upper bound on the probability provided by </a:t>
                </a:r>
                <a:r>
                  <a:rPr lang="en-US" altLang="ko-KR" dirty="0" err="1" smtClean="0"/>
                  <a:t>Hoeffding’s</a:t>
                </a:r>
                <a:r>
                  <a:rPr lang="en-US" altLang="ko-KR" dirty="0" smtClean="0"/>
                  <a:t> inequality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(|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)≤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−2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Billionaire asks you</a:t>
                </a:r>
              </a:p>
              <a:p>
                <a:pPr lvl="1"/>
                <a:r>
                  <a:rPr lang="en-US" altLang="ko-KR" dirty="0" smtClean="0"/>
                  <a:t>Can you calculate the required number of trials, N?</a:t>
                </a:r>
              </a:p>
              <a:p>
                <a:pPr lvl="2"/>
                <a:r>
                  <a:rPr lang="en-US" altLang="ko-KR" dirty="0" smtClean="0"/>
                  <a:t>To obtain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=0.1</m:t>
                    </m:r>
                  </m:oMath>
                </a14:m>
                <a:r>
                  <a:rPr lang="en-US" altLang="ko-KR" dirty="0" smtClean="0"/>
                  <a:t> with 0.01% case</a:t>
                </a:r>
              </a:p>
              <a:p>
                <a:r>
                  <a:rPr lang="en-US" altLang="ko-KR" dirty="0" smtClean="0"/>
                  <a:t>Now, your professor jumps in and says</a:t>
                </a:r>
              </a:p>
              <a:p>
                <a:pPr lvl="1"/>
                <a:r>
                  <a:rPr lang="en-US" altLang="ko-KR" dirty="0" smtClean="0"/>
                  <a:t>This is Probably Approximate Correct (PAC) learning</a:t>
                </a:r>
              </a:p>
              <a:p>
                <a:pPr lvl="2"/>
                <a:r>
                  <a:rPr lang="en-US" altLang="ko-KR" dirty="0" smtClean="0"/>
                  <a:t>Probably</a:t>
                </a:r>
                <a:r>
                  <a:rPr lang="en-US" altLang="ko-KR" dirty="0"/>
                  <a:t>? (0.01% </a:t>
                </a:r>
                <a:r>
                  <a:rPr lang="en-US" altLang="ko-KR" dirty="0" smtClean="0"/>
                  <a:t>case)</a:t>
                </a:r>
              </a:p>
              <a:p>
                <a:pPr lvl="2"/>
                <a:r>
                  <a:rPr lang="en-US" altLang="ko-KR" dirty="0" smtClean="0"/>
                  <a:t>Approximately?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altLang="ko-KR">
                        <a:latin typeface="Cambria Math"/>
                        <a:ea typeface="Cambria Math"/>
                      </a:rPr>
                      <m:t>=0.1</m:t>
                    </m:r>
                  </m:oMath>
                </a14:m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363" r="-72" b="-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Rectangular Callout 4"/>
          <p:cNvSpPr/>
          <p:nvPr/>
        </p:nvSpPr>
        <p:spPr>
          <a:xfrm>
            <a:off x="4499992" y="3789040"/>
            <a:ext cx="3384376" cy="648072"/>
          </a:xfrm>
          <a:prstGeom prst="wedgeRectCallout">
            <a:avLst>
              <a:gd name="adj1" fmla="val -65339"/>
              <a:gd name="adj2" fmla="val 106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Coming from a friend in the math. dept.</a:t>
            </a:r>
          </a:p>
        </p:txBody>
      </p:sp>
    </p:spTree>
    <p:extLst>
      <p:ext uri="{BB962C8B-B14F-4D97-AF65-F5344CB8AC3E}">
        <p14:creationId xmlns:p14="http://schemas.microsoft.com/office/powerpoint/2010/main" val="3673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50904" cy="1138138"/>
          </a:xfrm>
        </p:spPr>
        <p:txBody>
          <a:bodyPr/>
          <a:lstStyle/>
          <a:p>
            <a:r>
              <a:rPr lang="en-US" altLang="ko-KR" sz="4000" dirty="0" smtClean="0"/>
              <a:t>Probably Approximately Correct Learning</a:t>
            </a:r>
            <a:endParaRPr lang="ko-KR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The PAC learning theory from the machine learning community,</a:t>
            </a:r>
          </a:p>
          <a:p>
            <a:pPr lvl="1"/>
            <a:r>
              <a:rPr lang="en-US" altLang="ko-KR" dirty="0" smtClean="0"/>
              <a:t>The learner</a:t>
            </a:r>
          </a:p>
          <a:p>
            <a:pPr lvl="2"/>
            <a:r>
              <a:rPr lang="en-US" altLang="ko-KR" dirty="0" smtClean="0"/>
              <a:t>Receives sample data</a:t>
            </a:r>
          </a:p>
          <a:p>
            <a:pPr lvl="2"/>
            <a:r>
              <a:rPr lang="en-US" altLang="ko-KR" dirty="0" smtClean="0"/>
              <a:t>Select a generalization function, hypothesis</a:t>
            </a:r>
          </a:p>
          <a:p>
            <a:pPr lvl="3"/>
            <a:r>
              <a:rPr lang="en-US" altLang="ko-KR" dirty="0" smtClean="0"/>
              <a:t>From a certain class of possible functions</a:t>
            </a:r>
          </a:p>
          <a:p>
            <a:pPr lvl="2"/>
            <a:r>
              <a:rPr lang="en-US" altLang="ko-KR" dirty="0" smtClean="0"/>
              <a:t>Such that the selected function </a:t>
            </a:r>
          </a:p>
          <a:p>
            <a:pPr lvl="3"/>
            <a:r>
              <a:rPr lang="en-US" altLang="ko-KR" dirty="0" smtClean="0"/>
              <a:t>Has  low generalization error</a:t>
            </a:r>
          </a:p>
          <a:p>
            <a:pPr lvl="3"/>
            <a:r>
              <a:rPr lang="en-US" altLang="ko-KR" dirty="0" smtClean="0"/>
              <a:t>With high probability</a:t>
            </a:r>
          </a:p>
          <a:p>
            <a:r>
              <a:rPr lang="en-US" altLang="ko-KR" dirty="0" smtClean="0"/>
              <a:t>Definition of machine learning</a:t>
            </a:r>
          </a:p>
          <a:p>
            <a:pPr lvl="1"/>
            <a:r>
              <a:rPr lang="en-US" altLang="ko-KR" dirty="0" smtClean="0"/>
              <a:t>Many views exist</a:t>
            </a:r>
          </a:p>
          <a:p>
            <a:pPr lvl="1"/>
            <a:r>
              <a:rPr lang="en-US" altLang="ko-KR" dirty="0" smtClean="0"/>
              <a:t>Tom </a:t>
            </a:r>
            <a:r>
              <a:rPr lang="en-US" altLang="ko-KR" dirty="0"/>
              <a:t>Mitchell</a:t>
            </a:r>
          </a:p>
          <a:p>
            <a:pPr lvl="2"/>
            <a:r>
              <a:rPr lang="en-US" altLang="ko-KR" dirty="0"/>
              <a:t>A computer program is said to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learn </a:t>
            </a:r>
            <a:r>
              <a:rPr lang="en-US" altLang="ko-KR" dirty="0"/>
              <a:t>from experience 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With </a:t>
            </a:r>
            <a:r>
              <a:rPr lang="en-US" altLang="ko-KR" dirty="0"/>
              <a:t>respect to some class of tasks T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And </a:t>
            </a:r>
            <a:r>
              <a:rPr lang="en-US" altLang="ko-KR" dirty="0"/>
              <a:t>performance measure P, if its performance at tasks in T, as measured by P, improves with experience E</a:t>
            </a:r>
          </a:p>
          <a:p>
            <a:r>
              <a:rPr lang="en-US" altLang="ko-KR" dirty="0" smtClean="0"/>
              <a:t>Is </a:t>
            </a:r>
            <a:r>
              <a:rPr lang="en-US" altLang="ko-KR" dirty="0"/>
              <a:t>PAC Learning machine learning?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170" name="Picture 2" descr="Tom Mitch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17" y="0"/>
            <a:ext cx="1403648" cy="16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42637" y="3247962"/>
            <a:ext cx="313895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Machine Learning</a:t>
            </a:r>
            <a:endParaRPr lang="ko-KR" alt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942637" y="3884146"/>
            <a:ext cx="3138954" cy="145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Given a dataset, we select a </a:t>
            </a:r>
            <a:r>
              <a:rPr lang="en-US" altLang="ko-KR" b="1" dirty="0" smtClean="0"/>
              <a:t>generalized function</a:t>
            </a:r>
            <a:r>
              <a:rPr lang="en-US" altLang="ko-KR" dirty="0" smtClean="0"/>
              <a:t> that provides </a:t>
            </a:r>
            <a:r>
              <a:rPr lang="en-US" altLang="ko-KR" b="1" dirty="0" smtClean="0"/>
              <a:t>most probable and most approximate answers</a:t>
            </a:r>
            <a:endParaRPr lang="ko-KR" altLang="en-US" b="1" dirty="0"/>
          </a:p>
        </p:txBody>
      </p:sp>
      <p:pic>
        <p:nvPicPr>
          <p:cNvPr id="7172" name="Picture 4" descr="http://ecx.images-amazon.com/images/I/31seoxIhEH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14" y="0"/>
            <a:ext cx="1041386" cy="16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ular Callout 8"/>
          <p:cNvSpPr/>
          <p:nvPr/>
        </p:nvSpPr>
        <p:spPr>
          <a:xfrm>
            <a:off x="6228184" y="2177957"/>
            <a:ext cx="2664296" cy="648072"/>
          </a:xfrm>
          <a:prstGeom prst="wedgeRectCallout">
            <a:avLst>
              <a:gd name="adj1" fmla="val 32806"/>
              <a:gd name="adj2" fmla="val -1329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Old, but good book,</a:t>
            </a:r>
          </a:p>
          <a:p>
            <a:pPr algn="ctr"/>
            <a:r>
              <a:rPr lang="en-US" altLang="ko-KR" dirty="0" smtClean="0"/>
              <a:t>So called classic</a:t>
            </a:r>
          </a:p>
        </p:txBody>
      </p:sp>
    </p:spTree>
    <p:extLst>
      <p:ext uri="{BB962C8B-B14F-4D97-AF65-F5344CB8AC3E}">
        <p14:creationId xmlns:p14="http://schemas.microsoft.com/office/powerpoint/2010/main" val="15229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5616" y="2420888"/>
            <a:ext cx="531183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/>
              <a:t>Wait!!!</a:t>
            </a:r>
          </a:p>
          <a:p>
            <a:endParaRPr lang="en-US" altLang="ko-KR" sz="6600" dirty="0"/>
          </a:p>
          <a:p>
            <a:r>
              <a:rPr lang="en-US" altLang="ko-KR" sz="2000" dirty="0" smtClean="0"/>
              <a:t>A student whose name is Bayes raised his hand</a:t>
            </a:r>
            <a:endParaRPr lang="ko-KR" altLang="en-US" sz="2000" dirty="0"/>
          </a:p>
        </p:txBody>
      </p:sp>
      <p:pic>
        <p:nvPicPr>
          <p:cNvPr id="8194" name="Picture 2" descr="Thomas Ba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724" y="-13520"/>
            <a:ext cx="1398831" cy="14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Incorporating Prior Knowledge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9168" y="1556792"/>
                <a:ext cx="8435280" cy="49251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 smtClean="0"/>
                  <a:t>Bayes says</a:t>
                </a:r>
              </a:p>
              <a:p>
                <a:pPr lvl="1"/>
                <a:r>
                  <a:rPr lang="en-US" altLang="ko-KR" dirty="0" smtClean="0"/>
                  <a:t>Wait. Billionaire. </a:t>
                </a:r>
              </a:p>
              <a:p>
                <a:pPr lvl="1"/>
                <a:r>
                  <a:rPr lang="en-US" altLang="ko-KR" dirty="0" smtClean="0"/>
                  <a:t>Is it really true that the thumbtack has 60% chance of head?</a:t>
                </a:r>
              </a:p>
              <a:p>
                <a:pPr lvl="1"/>
                <a:r>
                  <a:rPr lang="en-US" altLang="ko-KR" dirty="0" smtClean="0"/>
                  <a:t>Don’t you think it is 50 </a:t>
                </a:r>
                <a:r>
                  <a:rPr lang="en-US" altLang="ko-KR" dirty="0" err="1" smtClean="0"/>
                  <a:t>vs</a:t>
                </a:r>
                <a:r>
                  <a:rPr lang="en-US" altLang="ko-KR" dirty="0" smtClean="0"/>
                  <a:t> 50?</a:t>
                </a:r>
              </a:p>
              <a:p>
                <a:r>
                  <a:rPr lang="en-US" altLang="ko-KR" dirty="0" smtClean="0"/>
                  <a:t>Billionaire says</a:t>
                </a:r>
              </a:p>
              <a:p>
                <a:pPr lvl="1"/>
                <a:r>
                  <a:rPr lang="en-US" altLang="ko-KR" dirty="0" smtClean="0"/>
                  <a:t>Well. I thought so... </a:t>
                </a:r>
              </a:p>
              <a:p>
                <a:pPr lvl="1"/>
                <a:r>
                  <a:rPr lang="en-US" altLang="ko-KR" dirty="0" smtClean="0"/>
                  <a:t>But, how to merge the previous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knowledge to my trials?</a:t>
                </a:r>
              </a:p>
              <a:p>
                <a:r>
                  <a:rPr lang="en-US" altLang="ko-KR" dirty="0" smtClean="0"/>
                  <a:t>Bayes says</a:t>
                </a:r>
              </a:p>
              <a:p>
                <a:pPr lvl="1"/>
                <a:r>
                  <a:rPr lang="en-US" altLang="ko-KR" dirty="0" smtClean="0"/>
                  <a:t>So, I give you this theorem!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You already dealt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 smtClean="0"/>
                  <a:t>) is the part of the prior knowledge</a:t>
                </a:r>
              </a:p>
              <a:p>
                <a:r>
                  <a:rPr lang="en-US" altLang="ko-KR" dirty="0" smtClean="0"/>
                  <a:t>Your response is</a:t>
                </a:r>
              </a:p>
              <a:p>
                <a:pPr lvl="1"/>
                <a:r>
                  <a:rPr lang="en-US" altLang="ko-KR" dirty="0" smtClean="0"/>
                  <a:t>Then,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ko-KR" dirty="0" smtClean="0"/>
                  <a:t> is the conclusion influenced by the data and the prior knowledge?</a:t>
                </a:r>
              </a:p>
              <a:p>
                <a:r>
                  <a:rPr lang="en-US" altLang="ko-KR" dirty="0" smtClean="0"/>
                  <a:t>Bayes says</a:t>
                </a:r>
              </a:p>
              <a:p>
                <a:pPr lvl="1"/>
                <a:r>
                  <a:rPr lang="en-US" altLang="ko-KR" dirty="0" smtClean="0"/>
                  <a:t>Yes, and it will be our future prior knowledge!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68" y="1556792"/>
                <a:ext cx="8435280" cy="4925144"/>
              </a:xfrm>
              <a:blipFill rotWithShape="0">
                <a:blip r:embed="rId2"/>
                <a:stretch>
                  <a:fillRect t="-18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16468" y="2996952"/>
                <a:ext cx="4937249" cy="116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𝑷𝒐𝒔𝒕𝒆𝒓𝒊𝒐𝒓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𝑳𝒊𝒌𝒆𝒍𝒊𝒉𝒐𝒐𝒅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𝑷𝒓𝒊𝒐𝒓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𝑲𝒏𝒐𝒘𝒍𝒆𝒅𝒈𝒆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𝑵𝒐𝒓𝒎𝒂𝒍𝒊𝒛𝒊𝒏𝒈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𝑪𝒐𝒏𝒔𝒕𝒂𝒏𝒕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68" y="2996952"/>
                <a:ext cx="4937249" cy="11614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0622"/>
            <a:ext cx="8435280" cy="1138138"/>
          </a:xfrm>
        </p:spPr>
        <p:txBody>
          <a:bodyPr/>
          <a:lstStyle/>
          <a:p>
            <a:r>
              <a:rPr lang="en-US" altLang="ko-KR" dirty="0" smtClean="0"/>
              <a:t>More Formula from</a:t>
            </a:r>
            <a:br>
              <a:rPr lang="en-US" altLang="ko-KR" dirty="0" smtClean="0"/>
            </a:br>
            <a:r>
              <a:rPr lang="en-US" altLang="ko-KR" dirty="0" smtClean="0"/>
              <a:t>Bayes Viewpoint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753" y="1628800"/>
                <a:ext cx="8435280" cy="49251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=????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We need to represent the prior knowledge well</a:t>
                </a:r>
              </a:p>
              <a:p>
                <a:pPr lvl="1"/>
                <a:r>
                  <a:rPr lang="en-US" altLang="ko-KR" dirty="0" smtClean="0"/>
                  <a:t>So, the multiply goes smooth and does not complicate the formula</a:t>
                </a:r>
              </a:p>
              <a:p>
                <a:r>
                  <a:rPr lang="en-US" altLang="ko-KR" dirty="0" smtClean="0"/>
                  <a:t>Bayes says</a:t>
                </a:r>
              </a:p>
              <a:p>
                <a:pPr lvl="1"/>
                <a:r>
                  <a:rPr lang="en-US" altLang="ko-KR" dirty="0" smtClean="0"/>
                  <a:t>Why not use the Beta distribution?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Your response is</a:t>
                </a:r>
              </a:p>
              <a:p>
                <a:pPr lvl="1"/>
                <a:r>
                  <a:rPr lang="en-US" altLang="ko-KR" dirty="0" smtClean="0"/>
                  <a:t>Wow convenient!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ea typeface="Cambria Math" panose="02040503050406030204" pitchFamily="18" charset="0"/>
                  </a:rPr>
                  <a:t>Also, you notice one interesting face from the above formula…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753" y="1628800"/>
                <a:ext cx="8435280" cy="4925144"/>
              </a:xfrm>
              <a:blipFill rotWithShape="0">
                <a:blip r:embed="rId2"/>
                <a:stretch>
                  <a:fillRect t="-371" b="-1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218" name="Picture 2" descr="Cumulative distribution function for the Beta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0"/>
            <a:ext cx="3203848" cy="24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6804248" y="2474357"/>
            <a:ext cx="2160240" cy="648072"/>
          </a:xfrm>
          <a:prstGeom prst="wedgeRectCallout">
            <a:avLst>
              <a:gd name="adj1" fmla="val -13407"/>
              <a:gd name="adj2" fmla="val -785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Nice match to the range!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9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Maximum a Posteriori Estimation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Billionaire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says</a:t>
                </a:r>
              </a:p>
              <a:p>
                <a:pPr lvl="1"/>
                <a:r>
                  <a:rPr lang="en-US" altLang="ko-KR" dirty="0" smtClean="0"/>
                  <a:t>Hey! Stop! I am here!</a:t>
                </a:r>
              </a:p>
              <a:p>
                <a:pPr lvl="1"/>
                <a:r>
                  <a:rPr lang="en-US" altLang="ko-KR" dirty="0" smtClean="0"/>
                  <a:t>So, you are talking about the formula</a:t>
                </a:r>
              </a:p>
              <a:p>
                <a:pPr lvl="1"/>
                <a:r>
                  <a:rPr lang="en-US" altLang="ko-KR" dirty="0" smtClean="0"/>
                  <a:t>I want the most probable and more approximate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Your response is</a:t>
                </a:r>
              </a:p>
              <a:p>
                <a:pPr lvl="1"/>
                <a:r>
                  <a:rPr lang="en-US" altLang="ko-KR" dirty="0" smtClean="0"/>
                  <a:t>We are there. </a:t>
                </a:r>
              </a:p>
              <a:p>
                <a:pPr lvl="1"/>
                <a:r>
                  <a:rPr lang="en-US" altLang="ko-KR" dirty="0" smtClean="0"/>
                  <a:t>Previously in MLE, we found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 smtClean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Now in MAP, we find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𝑎𝑟𝑔𝑚𝑎𝑥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altLang="ko-KR" i="1">
                            <a:latin typeface="Cambria Math"/>
                          </a:rPr>
                          <m:t>𝐷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/>
                  <a:t>The calculation is same because anyhow it is the maximization</a:t>
                </a:r>
              </a:p>
              <a:p>
                <a:pPr lvl="2"/>
                <a:endParaRPr lang="en-US" altLang="ko-K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 from Anecdote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795712" cy="492514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 smtClean="0"/>
                  <a:t>Billionaire says</a:t>
                </a:r>
              </a:p>
              <a:p>
                <a:pPr lvl="1"/>
                <a:r>
                  <a:rPr lang="en-US" altLang="ko-KR" dirty="0" smtClean="0"/>
                  <a:t>Wait you and Bayes!</a:t>
                </a:r>
              </a:p>
              <a:p>
                <a:pPr lvl="1"/>
                <a:r>
                  <a:rPr lang="en-US" altLang="ko-KR" dirty="0" smtClean="0"/>
                  <a:t>Who is right? The numbers are different!</a:t>
                </a:r>
              </a:p>
              <a:p>
                <a:r>
                  <a:rPr lang="en-US" altLang="ko-KR" dirty="0" smtClean="0"/>
                  <a:t>Bayes says</a:t>
                </a:r>
              </a:p>
              <a:p>
                <a:pPr lvl="1"/>
                <a:r>
                  <a:rPr lang="en-US" altLang="ko-KR" dirty="0" smtClean="0"/>
                  <a:t>Not really… if you give us enough money to replicate the game!</a:t>
                </a:r>
              </a:p>
              <a:p>
                <a:r>
                  <a:rPr lang="en-US" altLang="ko-KR" dirty="0" smtClean="0"/>
                  <a:t>You say</a:t>
                </a:r>
              </a:p>
              <a:p>
                <a:pPr lvl="1"/>
                <a:r>
                  <a:rPr lang="en-US" altLang="ko-KR" dirty="0" smtClean="0"/>
                  <a:t>Yes!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become big,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becomes nothing…</a:t>
                </a:r>
              </a:p>
              <a:p>
                <a:r>
                  <a:rPr lang="en-US" altLang="ko-KR" dirty="0" smtClean="0"/>
                  <a:t>Billionaire says</a:t>
                </a:r>
              </a:p>
              <a:p>
                <a:pPr lvl="1"/>
                <a:r>
                  <a:rPr lang="en-US" altLang="ko-KR" dirty="0" smtClean="0"/>
                  <a:t>Enough talking</a:t>
                </a:r>
              </a:p>
              <a:p>
                <a:pPr lvl="1"/>
                <a:r>
                  <a:rPr lang="en-US" altLang="ko-KR" dirty="0" smtClean="0"/>
                  <a:t>Still,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 smtClean="0"/>
                  <a:t>are important if I don’t give you more trials</a:t>
                </a:r>
              </a:p>
              <a:p>
                <a:pPr lvl="1"/>
                <a:r>
                  <a:rPr lang="en-US" altLang="ko-KR" dirty="0" smtClean="0"/>
                  <a:t>Who decides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 smtClean="0"/>
                  <a:t>?</a:t>
                </a:r>
              </a:p>
              <a:p>
                <a:r>
                  <a:rPr lang="en-US" altLang="ko-KR" dirty="0" smtClean="0"/>
                  <a:t>Bayes and you say</a:t>
                </a:r>
              </a:p>
              <a:p>
                <a:pPr lvl="1"/>
                <a:r>
                  <a:rPr lang="en-US" altLang="ko-KR" dirty="0" smtClean="0"/>
                  <a:t>Well… maybe grad students? =)</a:t>
                </a:r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795712" cy="4925144"/>
              </a:xfrm>
              <a:blipFill rotWithShape="0">
                <a:blip r:embed="rId2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787351" y="2748447"/>
                <a:ext cx="1473800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51" y="2748447"/>
                <a:ext cx="1473800" cy="6120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64007" y="4929829"/>
                <a:ext cx="2720488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07" y="4929829"/>
                <a:ext cx="2720488" cy="6594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941040" y="2072397"/>
            <a:ext cx="313895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MLE</a:t>
            </a:r>
            <a:endParaRPr lang="ko-KR" alt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941040" y="4116851"/>
            <a:ext cx="3138954" cy="624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MAP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90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just saw is…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 struggle</a:t>
            </a:r>
          </a:p>
          <a:p>
            <a:pPr lvl="1"/>
            <a:r>
              <a:rPr lang="en-US" altLang="ko-KR" dirty="0" smtClean="0"/>
              <a:t>Billionaire</a:t>
            </a:r>
          </a:p>
          <a:p>
            <a:pPr lvl="2"/>
            <a:r>
              <a:rPr lang="en-US" altLang="ko-KR" dirty="0" smtClean="0"/>
              <a:t>To earn money by analyzing a </a:t>
            </a:r>
            <a:br>
              <a:rPr lang="en-US" altLang="ko-KR" dirty="0" smtClean="0"/>
            </a:br>
            <a:r>
              <a:rPr lang="en-US" altLang="ko-KR" dirty="0" smtClean="0"/>
              <a:t>small dataset out of huge possibilities</a:t>
            </a:r>
          </a:p>
          <a:p>
            <a:pPr lvl="1"/>
            <a:r>
              <a:rPr lang="en-US" altLang="ko-KR" dirty="0" smtClean="0"/>
              <a:t>You</a:t>
            </a:r>
          </a:p>
          <a:p>
            <a:pPr lvl="2"/>
            <a:r>
              <a:rPr lang="en-US" altLang="ko-KR" dirty="0" smtClean="0"/>
              <a:t>To give the billionaire the best probable and approximate answers from the small dataset</a:t>
            </a:r>
          </a:p>
          <a:p>
            <a:pPr lvl="1"/>
            <a:r>
              <a:rPr lang="en-US" altLang="ko-KR" dirty="0" smtClean="0"/>
              <a:t>Bayes</a:t>
            </a:r>
          </a:p>
          <a:p>
            <a:pPr lvl="2"/>
            <a:r>
              <a:rPr lang="en-US" altLang="ko-KR" dirty="0" smtClean="0"/>
              <a:t>To convince you that the prior knowledge can be incorporated to the answers</a:t>
            </a:r>
          </a:p>
          <a:p>
            <a:r>
              <a:rPr lang="en-US" altLang="ko-KR" dirty="0" smtClean="0"/>
              <a:t>Eventually</a:t>
            </a:r>
          </a:p>
          <a:p>
            <a:pPr lvl="1"/>
            <a:r>
              <a:rPr lang="en-US" altLang="ko-KR" dirty="0" smtClean="0"/>
              <a:t>Trying to find out the nature of the thumbtack game</a:t>
            </a:r>
          </a:p>
          <a:p>
            <a:pPr lvl="1"/>
            <a:r>
              <a:rPr lang="en-US" altLang="ko-KR" dirty="0" smtClean="0"/>
              <a:t>The key is the probability of the thumbtack outcome, either head or tail</a:t>
            </a:r>
          </a:p>
          <a:p>
            <a:r>
              <a:rPr lang="en-US" altLang="ko-KR" dirty="0" smtClean="0"/>
              <a:t>Underlying knowledge to solve the problem</a:t>
            </a:r>
          </a:p>
          <a:p>
            <a:pPr lvl="1"/>
            <a:r>
              <a:rPr lang="en-US" altLang="ko-KR" dirty="0" smtClean="0"/>
              <a:t>Probability</a:t>
            </a:r>
          </a:p>
          <a:p>
            <a:pPr lvl="1"/>
            <a:r>
              <a:rPr lang="en-US" altLang="ko-KR" dirty="0" smtClean="0"/>
              <a:t>Distribution</a:t>
            </a:r>
          </a:p>
          <a:p>
            <a:pPr lvl="1"/>
            <a:r>
              <a:rPr lang="en-US" altLang="ko-KR" dirty="0" smtClean="0"/>
              <a:t>Some mathematical tricks</a:t>
            </a:r>
          </a:p>
          <a:p>
            <a:r>
              <a:rPr lang="en-US" altLang="ko-KR" dirty="0" smtClean="0"/>
              <a:t>To go further, you need to know these </a:t>
            </a:r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644008" y="1196752"/>
            <a:ext cx="4392488" cy="110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Bayes says</a:t>
            </a:r>
          </a:p>
          <a:p>
            <a:pPr lvl="1"/>
            <a:r>
              <a:rPr lang="en-US" altLang="ko-KR" b="1" dirty="0"/>
              <a:t>Why not use the Beta distribution</a:t>
            </a:r>
            <a:r>
              <a:rPr lang="en-US" altLang="ko-KR" b="1" dirty="0" smtClean="0"/>
              <a:t>?</a:t>
            </a:r>
          </a:p>
          <a:p>
            <a:pPr marL="0" lvl="1"/>
            <a:r>
              <a:rPr lang="en-US" altLang="ko-KR" dirty="0" smtClean="0">
                <a:sym typeface="Wingdings" panose="05000000000000000000" pitchFamily="2" charset="2"/>
              </a:rPr>
              <a:t> From the knowledge of probability, distribution, and statistics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46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Probability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Philosophically, Either of the two</a:t>
            </a:r>
          </a:p>
          <a:p>
            <a:pPr lvl="1"/>
            <a:r>
              <a:rPr lang="en-US" altLang="ko-KR" dirty="0" smtClean="0"/>
              <a:t>Objectivists assign numbers to describe states of events, i.e. counting</a:t>
            </a:r>
          </a:p>
          <a:p>
            <a:pPr lvl="1"/>
            <a:r>
              <a:rPr lang="en-US" altLang="ko-KR" dirty="0" smtClean="0"/>
              <a:t>Subjectivists assign numbers by your own belief to events, i.e. betting</a:t>
            </a:r>
          </a:p>
          <a:p>
            <a:r>
              <a:rPr lang="en-US" altLang="ko-KR" dirty="0" smtClean="0"/>
              <a:t>Mathematically</a:t>
            </a:r>
          </a:p>
          <a:p>
            <a:pPr lvl="1"/>
            <a:r>
              <a:rPr lang="en-US" altLang="ko-KR" dirty="0" smtClean="0"/>
              <a:t>A function with the below characteristics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Subsequent characteristics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7258" y="3715514"/>
                <a:ext cx="93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58" y="3715514"/>
                <a:ext cx="93487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229" t="-2222" r="-5229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13149" y="3717032"/>
                <a:ext cx="937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9" y="3717032"/>
                <a:ext cx="93775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44" r="-5195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01925" y="3707560"/>
                <a:ext cx="751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25" y="3707560"/>
                <a:ext cx="75123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691" r="-6504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04176" y="3715513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76" y="3715513"/>
                <a:ext cx="96103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732" r="-5732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7258" y="4062772"/>
                <a:ext cx="6962547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𝑠𝑒𝑞𝑢𝑒𝑛𝑐𝑒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𝑚𝑢𝑡𝑢𝑎𝑙𝑙𝑦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𝑒𝑥𝑐𝑙𝑢𝑠𝑖𝑣𝑒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58" y="4062772"/>
                <a:ext cx="6962547" cy="75533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695150" y="116632"/>
            <a:ext cx="322727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95521" y="179174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21" y="179174"/>
                <a:ext cx="40588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101401" y="764704"/>
            <a:ext cx="1134895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</a:t>
            </a:r>
            <a:r>
              <a:rPr lang="en-US" altLang="ko-KR" baseline="-25000" dirty="0" smtClean="0"/>
              <a:t>1</a:t>
            </a:r>
            <a:endParaRPr lang="ko-KR" altLang="en-US" dirty="0"/>
          </a:p>
        </p:txBody>
      </p:sp>
      <p:sp>
        <p:nvSpPr>
          <p:cNvPr id="13" name="Oval 12"/>
          <p:cNvSpPr/>
          <p:nvPr/>
        </p:nvSpPr>
        <p:spPr>
          <a:xfrm>
            <a:off x="7480637" y="368660"/>
            <a:ext cx="1134895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</a:t>
            </a:r>
            <a:r>
              <a:rPr lang="en-US" altLang="ko-KR" baseline="-25000" dirty="0" smtClean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7258" y="5533226"/>
                <a:ext cx="268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58" y="5533226"/>
                <a:ext cx="268304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18" t="-2222" r="-272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18359" y="5533225"/>
                <a:ext cx="948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359" y="5533225"/>
                <a:ext cx="9482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5806" r="-580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88024" y="5533224"/>
                <a:ext cx="1386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533224"/>
                <a:ext cx="138685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509" r="-350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32659" y="6029285"/>
                <a:ext cx="3682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9" y="6029285"/>
                <a:ext cx="368299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159" r="-1821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76528" y="6041411"/>
                <a:ext cx="1845697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528" y="6041411"/>
                <a:ext cx="1845697" cy="277897"/>
              </a:xfrm>
              <a:prstGeom prst="rect">
                <a:avLst/>
              </a:prstGeom>
              <a:blipFill rotWithShape="0">
                <a:blip r:embed="rId12"/>
                <a:stretch>
                  <a:fillRect l="-2649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2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10" y="324005"/>
            <a:ext cx="8435280" cy="1138138"/>
          </a:xfrm>
        </p:spPr>
        <p:txBody>
          <a:bodyPr/>
          <a:lstStyle/>
          <a:p>
            <a:r>
              <a:rPr lang="en-US" altLang="ko-KR" dirty="0" smtClean="0"/>
              <a:t>Conditional Probability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We often do not handle the universe,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Somehow, we always make conditions</a:t>
                </a:r>
              </a:p>
              <a:p>
                <a:pPr lvl="1"/>
                <a:r>
                  <a:rPr lang="en-US" altLang="ko-KR" dirty="0" smtClean="0"/>
                  <a:t>Assuming that the parameters are X, Y, Z,…..</a:t>
                </a:r>
              </a:p>
              <a:p>
                <a:pPr lvl="1"/>
                <a:r>
                  <a:rPr lang="en-US" altLang="ko-KR" dirty="0" smtClean="0"/>
                  <a:t>Assuming that the events in the scope of X, Y, Z,….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The conditional probability of A given B</a:t>
                </a:r>
              </a:p>
              <a:p>
                <a:r>
                  <a:rPr lang="en-US" altLang="ko-KR" dirty="0" smtClean="0"/>
                  <a:t>Some handy formula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5881232" y="332656"/>
            <a:ext cx="322727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81603" y="39519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03" y="395198"/>
                <a:ext cx="40588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156176" y="608770"/>
                <a:ext cx="2016224" cy="131696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Scope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 smtClean="0"/>
                  <a:t>Condition</a:t>
                </a:r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608770"/>
                <a:ext cx="2016224" cy="1316966"/>
              </a:xfrm>
              <a:prstGeom prst="ellipse">
                <a:avLst/>
              </a:prstGeom>
              <a:blipFill rotWithShape="0">
                <a:blip r:embed="rId4"/>
                <a:stretch>
                  <a:fillRect t="-7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630978" y="1323590"/>
            <a:ext cx="732789" cy="50405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</a:t>
            </a:r>
            <a:r>
              <a:rPr lang="en-US" altLang="ko-KR" baseline="-25000" dirty="0" smtClean="0"/>
              <a:t>1</a:t>
            </a:r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7717453" y="1220326"/>
            <a:ext cx="793713" cy="46805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</a:t>
            </a:r>
            <a:r>
              <a:rPr lang="en-US" altLang="ko-KR" baseline="-25000" dirty="0" smtClean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6390" y="4660509"/>
                <a:ext cx="2290947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90" y="4660509"/>
                <a:ext cx="2290947" cy="586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86527" y="4581128"/>
                <a:ext cx="259603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27" y="4581128"/>
                <a:ext cx="2596032" cy="6721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/>
          <p:cNvSpPr/>
          <p:nvPr/>
        </p:nvSpPr>
        <p:spPr>
          <a:xfrm>
            <a:off x="683568" y="5562240"/>
            <a:ext cx="3744416" cy="952512"/>
          </a:xfrm>
          <a:prstGeom prst="wedgeRectCallout">
            <a:avLst>
              <a:gd name="adj1" fmla="val 11334"/>
              <a:gd name="adj2" fmla="val -849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Nice to see that we can switch the condition and the target event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4736757" y="5562240"/>
            <a:ext cx="3744416" cy="952512"/>
          </a:xfrm>
          <a:prstGeom prst="wedgeRectCallout">
            <a:avLst>
              <a:gd name="adj1" fmla="val 3634"/>
              <a:gd name="adj2" fmla="val -950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Nice to see that we can recover the target event by adding the whole conditional </a:t>
            </a:r>
            <a:r>
              <a:rPr lang="en-US" altLang="ko-KR" dirty="0" err="1" smtClean="0"/>
              <a:t>probs</a:t>
            </a:r>
            <a:r>
              <a:rPr lang="en-US" altLang="ko-KR" dirty="0" smtClean="0"/>
              <a:t> and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564984" y="3206143"/>
                <a:ext cx="4572000" cy="5393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𝑷𝒐𝒔𝒕𝒆𝒓𝒊𝒐𝒓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𝑳𝒊𝒌𝒆𝒍𝒊𝒉𝒐𝒐𝒅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𝑷𝒓𝒊𝒐𝒓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𝑲𝒏𝒐𝒘𝒍𝒆𝒅𝒈𝒆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𝑵𝒐𝒓𝒎𝒂𝒍𝒊𝒛𝒊𝒏𝒈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𝑪𝒐𝒏𝒔𝒕𝒂𝒏𝒕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84" y="3206143"/>
                <a:ext cx="4572000" cy="539315"/>
              </a:xfrm>
              <a:prstGeom prst="rect">
                <a:avLst/>
              </a:prstGeom>
              <a:blipFill rotWithShape="0">
                <a:blip r:embed="rId7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3838832" y="3756454"/>
            <a:ext cx="3179806" cy="1046205"/>
          </a:xfrm>
          <a:custGeom>
            <a:avLst/>
            <a:gdLst>
              <a:gd name="connsiteX0" fmla="*/ 0 w 3179806"/>
              <a:gd name="connsiteY0" fmla="*/ 1046205 h 1046205"/>
              <a:gd name="connsiteX1" fmla="*/ 980303 w 3179806"/>
              <a:gd name="connsiteY1" fmla="*/ 683741 h 1046205"/>
              <a:gd name="connsiteX2" fmla="*/ 2487827 w 3179806"/>
              <a:gd name="connsiteY2" fmla="*/ 551935 h 1046205"/>
              <a:gd name="connsiteX3" fmla="*/ 3179806 w 3179806"/>
              <a:gd name="connsiteY3" fmla="*/ 0 h 10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9806" h="1046205">
                <a:moveTo>
                  <a:pt x="0" y="1046205"/>
                </a:moveTo>
                <a:cubicBezTo>
                  <a:pt x="282832" y="906162"/>
                  <a:pt x="565665" y="766119"/>
                  <a:pt x="980303" y="683741"/>
                </a:cubicBezTo>
                <a:cubicBezTo>
                  <a:pt x="1394941" y="601363"/>
                  <a:pt x="2121243" y="665892"/>
                  <a:pt x="2487827" y="551935"/>
                </a:cubicBezTo>
                <a:cubicBezTo>
                  <a:pt x="2854411" y="437978"/>
                  <a:pt x="3017108" y="218989"/>
                  <a:pt x="3179806" y="0"/>
                </a:cubicBezTo>
              </a:path>
            </a:pathLst>
          </a:cu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Probability Distribution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69289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Probability distribution assigns</a:t>
            </a:r>
          </a:p>
          <a:p>
            <a:pPr lvl="1"/>
            <a:r>
              <a:rPr lang="en-US" altLang="ko-KR" dirty="0" smtClean="0"/>
              <a:t>A probability to a subset of the potential events of a random trial, experiment, survey, etc.</a:t>
            </a:r>
          </a:p>
          <a:p>
            <a:r>
              <a:rPr lang="en-US" altLang="ko-KR" dirty="0" smtClean="0"/>
              <a:t>A function mapping an event to a probability</a:t>
            </a:r>
          </a:p>
          <a:p>
            <a:pPr lvl="1"/>
            <a:r>
              <a:rPr lang="en-US" altLang="ko-KR" dirty="0" smtClean="0"/>
              <a:t>Because we call it a probability, the probability should keep its own characteristics (or axioms)</a:t>
            </a:r>
          </a:p>
          <a:p>
            <a:pPr lvl="1"/>
            <a:r>
              <a:rPr lang="en-US" altLang="ko-KR" dirty="0" smtClean="0"/>
              <a:t>An event can be </a:t>
            </a:r>
          </a:p>
          <a:p>
            <a:pPr lvl="2"/>
            <a:r>
              <a:rPr lang="en-US" altLang="ko-KR" dirty="0" smtClean="0"/>
              <a:t>A continuous numeric value from surveys, trials, experiments…</a:t>
            </a:r>
          </a:p>
          <a:p>
            <a:pPr lvl="2"/>
            <a:r>
              <a:rPr lang="en-US" altLang="ko-KR" dirty="0" smtClean="0"/>
              <a:t>A discrete categorical value from surveys, trials, experiments…</a:t>
            </a:r>
          </a:p>
          <a:p>
            <a:r>
              <a:rPr lang="en-US" altLang="ko-KR" dirty="0" smtClean="0"/>
              <a:t>For example,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7584" y="4276049"/>
                <a:ext cx="1359282" cy="732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76049"/>
                <a:ext cx="1359282" cy="7324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683568" y="5301208"/>
            <a:ext cx="2520280" cy="1213544"/>
          </a:xfrm>
          <a:prstGeom prst="wedgeRectCallout">
            <a:avLst>
              <a:gd name="adj1" fmla="val -6643"/>
              <a:gd name="adj2" fmla="val -720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f: a probability distribution function</a:t>
            </a:r>
          </a:p>
          <a:p>
            <a:pPr algn="ctr"/>
            <a:r>
              <a:rPr lang="en-US" altLang="ko-KR" dirty="0" smtClean="0"/>
              <a:t>x: a continuous value</a:t>
            </a:r>
          </a:p>
          <a:p>
            <a:pPr algn="ctr"/>
            <a:r>
              <a:rPr lang="en-US" altLang="ko-KR" dirty="0" smtClean="0"/>
              <a:t>f(x): assigned </a:t>
            </a:r>
            <a:r>
              <a:rPr lang="en-US" altLang="ko-KR" dirty="0" err="1" smtClean="0"/>
              <a:t>probs</a:t>
            </a:r>
            <a:endParaRPr lang="en-US" altLang="ko-KR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275856" y="4005065"/>
            <a:ext cx="2736304" cy="2450434"/>
            <a:chOff x="3275856" y="4005065"/>
            <a:chExt cx="2736304" cy="2450434"/>
          </a:xfrm>
        </p:grpSpPr>
        <p:pic>
          <p:nvPicPr>
            <p:cNvPr id="10242" name="Picture 2" descr="Probability density function for the normal distribu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005065"/>
              <a:ext cx="2736304" cy="1751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275856" y="5756298"/>
                  <a:ext cx="2736304" cy="6992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 smtClean="0"/>
                    <a:t>Probability Density Function </a:t>
                  </a:r>
                  <a:r>
                    <a:rPr lang="en-US" altLang="ko-KR" sz="1400" dirty="0" smtClean="0"/>
                    <a:t>(PDF)=</a:t>
                  </a:r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756298"/>
                  <a:ext cx="2736304" cy="69920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6041718" y="4005064"/>
            <a:ext cx="2933114" cy="2450435"/>
            <a:chOff x="6041718" y="4005064"/>
            <a:chExt cx="2933114" cy="2450435"/>
          </a:xfrm>
        </p:grpSpPr>
        <p:pic>
          <p:nvPicPr>
            <p:cNvPr id="10244" name="Picture 4" descr="Cumulative distribution function for the normal distributi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718" y="4005064"/>
              <a:ext cx="2933113" cy="1751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041719" y="5756298"/>
                  <a:ext cx="2933113" cy="6992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 smtClean="0"/>
                    <a:t>Cumulative Distribution Function </a:t>
                  </a:r>
                  <a:r>
                    <a:rPr lang="en-US" altLang="ko-KR" sz="1400" dirty="0" smtClean="0"/>
                    <a:t>(CDF) =</a:t>
                  </a:r>
                  <a14:m>
                    <m:oMath xmlns:m="http://schemas.openxmlformats.org/officeDocument/2006/math">
                      <m:nary>
                        <m:nary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719" y="5756298"/>
                  <a:ext cx="2933113" cy="6992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16" t="-13913" r="-1663" b="-756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73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Normal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</p:spPr>
            <p:txBody>
              <a:bodyPr/>
              <a:lstStyle/>
              <a:p>
                <a:r>
                  <a:rPr lang="en-US" altLang="ko-KR" dirty="0" smtClean="0"/>
                  <a:t>Very commonly observed distribution</a:t>
                </a:r>
              </a:p>
              <a:p>
                <a:pPr lvl="1"/>
                <a:r>
                  <a:rPr lang="en-US" altLang="ko-KR" dirty="0" smtClean="0"/>
                  <a:t>Continuous numerical value</a:t>
                </a:r>
              </a:p>
              <a:p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 smtClean="0"/>
                  <a:t>Notation: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Mean: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  <a:blipFill rotWithShape="0">
                <a:blip r:embed="rId2"/>
                <a:stretch>
                  <a:fillRect t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2290" name="Picture 2" descr="Probability density function for the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30" y="1572318"/>
            <a:ext cx="33337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umulative distribution function for the normal distrib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30" y="4020590"/>
            <a:ext cx="33337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Beta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 smtClean="0"/>
                  <a:t>Supports a closed interval</a:t>
                </a:r>
              </a:p>
              <a:p>
                <a:pPr lvl="1"/>
                <a:r>
                  <a:rPr lang="en-US" altLang="ko-KR" dirty="0"/>
                  <a:t>Continuous numerical value</a:t>
                </a:r>
              </a:p>
              <a:p>
                <a:pPr lvl="1"/>
                <a:r>
                  <a:rPr lang="en-US" altLang="ko-KR" dirty="0" smtClean="0"/>
                  <a:t>[0,1]</a:t>
                </a:r>
              </a:p>
              <a:p>
                <a:pPr lvl="1"/>
                <a:r>
                  <a:rPr lang="en-US" altLang="ko-KR" dirty="0" smtClean="0"/>
                  <a:t>Very nice characteristic</a:t>
                </a:r>
              </a:p>
              <a:p>
                <a:pPr lvl="1"/>
                <a:r>
                  <a:rPr lang="en-US" altLang="ko-KR" dirty="0" smtClean="0"/>
                  <a:t>Why?</a:t>
                </a:r>
              </a:p>
              <a:p>
                <a:pPr lvl="2"/>
                <a:r>
                  <a:rPr lang="en-US" altLang="ko-KR" dirty="0" smtClean="0"/>
                  <a:t>Matches up the characteristics of </a:t>
                </a:r>
                <a:r>
                  <a:rPr lang="en-US" altLang="ko-KR" dirty="0" err="1" smtClean="0"/>
                  <a:t>probs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m:rPr>
                        <m:nor/>
                      </m:rPr>
                      <a:rPr lang="en-US" altLang="ko-KR" sz="1600" dirty="0"/>
                      <m:t>,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m:rPr>
                        <m:nor/>
                      </m:rPr>
                      <a:rPr lang="en-US" altLang="ko-KR" sz="1600" dirty="0"/>
                      <m:t>, </m:t>
                    </m:r>
                  </m:oMath>
                </a14:m>
                <a:r>
                  <a:rPr lang="en-US" altLang="ko-KR" sz="1600" dirty="0" smtClean="0"/>
                  <a:t/>
                </a:r>
                <a:br>
                  <a:rPr lang="en-US" altLang="ko-KR" sz="16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sz="1600" dirty="0"/>
              </a:p>
              <a:p>
                <a:r>
                  <a:rPr lang="en-US" altLang="ko-KR" dirty="0" smtClean="0"/>
                  <a:t>Notation: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Beta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Mean: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Variance: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  <a:blipFill rotWithShape="0">
                <a:blip r:embed="rId2"/>
                <a:stretch>
                  <a:fillRect t="-1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3314" name="Picture 2" descr="Probability density function for the Beta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48" y="880244"/>
            <a:ext cx="30956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umulative distribution function for the Beta distrib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42" y="3777014"/>
            <a:ext cx="30956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Binomial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Simplest distribution for discrete values</a:t>
                </a:r>
              </a:p>
              <a:p>
                <a:pPr lvl="1"/>
                <a:r>
                  <a:rPr lang="en-US" altLang="ko-KR" dirty="0" smtClean="0"/>
                  <a:t>Bernoulli trial, yes or no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0 or 1</a:t>
                </a:r>
              </a:p>
              <a:p>
                <a:pPr lvl="1"/>
                <a:r>
                  <a:rPr lang="en-US" altLang="ko-KR" dirty="0" smtClean="0"/>
                  <a:t>Selection, switch….</a:t>
                </a:r>
              </a:p>
              <a:p>
                <a:pPr lvl="1"/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sz="2400" dirty="0" smtClean="0"/>
              </a:p>
              <a:p>
                <a:r>
                  <a:rPr lang="en-US" altLang="ko-KR" dirty="0" smtClean="0"/>
                  <a:t>Notation: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Mean: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4834880" cy="4553991"/>
              </a:xfrm>
              <a:blipFill rotWithShape="0">
                <a:blip r:embed="rId2"/>
                <a:stretch>
                  <a:fillRect t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4338" name="Picture 2" descr="Probability mass function for the binomi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59" y="1423452"/>
            <a:ext cx="3360374" cy="22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umulative distribution function for the binomial distrib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60" y="3799717"/>
            <a:ext cx="336037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Multinomial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8291264" cy="455399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The generalization of the binomial distribution</a:t>
                </a:r>
              </a:p>
              <a:p>
                <a:pPr lvl="1"/>
                <a:r>
                  <a:rPr lang="en-US" altLang="ko-KR" dirty="0" smtClean="0"/>
                  <a:t>Beyond yes/no</a:t>
                </a:r>
              </a:p>
              <a:p>
                <a:pPr lvl="1"/>
                <a:r>
                  <a:rPr lang="en-US" altLang="ko-KR" dirty="0" smtClean="0"/>
                  <a:t>Choose A, B, C, D, E,….,Z</a:t>
                </a:r>
              </a:p>
              <a:p>
                <a:pPr lvl="1"/>
                <a:r>
                  <a:rPr lang="en-US" altLang="ko-KR" dirty="0" smtClean="0"/>
                  <a:t>Word selection, cluster selection…..</a:t>
                </a:r>
              </a:p>
              <a:p>
                <a:pPr lvl="1"/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1800" dirty="0" smtClean="0"/>
              </a:p>
              <a:p>
                <a:r>
                  <a:rPr lang="en-US" altLang="ko-KR" dirty="0" smtClean="0"/>
                  <a:t>Notation: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Mult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&gt;</a:t>
                </a:r>
              </a:p>
              <a:p>
                <a:r>
                  <a:rPr lang="en-US" altLang="ko-KR" dirty="0" smtClean="0"/>
                  <a:t>Mean: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</a:p>
              <a:p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8291264" cy="4553991"/>
              </a:xfrm>
              <a:blipFill rotWithShape="0">
                <a:blip r:embed="rId2"/>
                <a:stretch>
                  <a:fillRect t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Acknowledgement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en-US" altLang="ko-KR" dirty="0" err="1" smtClean="0"/>
              <a:t>slideset</a:t>
            </a:r>
            <a:r>
              <a:rPr lang="en-US" altLang="ko-KR" dirty="0" smtClean="0"/>
              <a:t> is greatly influenced</a:t>
            </a:r>
          </a:p>
          <a:p>
            <a:pPr lvl="1"/>
            <a:r>
              <a:rPr lang="en-US" altLang="ko-KR" dirty="0" smtClean="0"/>
              <a:t>By Prof. Carlos </a:t>
            </a:r>
            <a:r>
              <a:rPr lang="en-US" altLang="ko-KR" dirty="0" err="1" smtClean="0"/>
              <a:t>Guestrin</a:t>
            </a:r>
            <a:r>
              <a:rPr lang="en-US" altLang="ko-KR" dirty="0" smtClean="0"/>
              <a:t> at CMU</a:t>
            </a:r>
          </a:p>
          <a:p>
            <a:pPr lvl="1"/>
            <a:r>
              <a:rPr lang="en-US" altLang="ko-KR" dirty="0" smtClean="0"/>
              <a:t>By Prof. Eric P. Xing at CMU</a:t>
            </a:r>
          </a:p>
          <a:p>
            <a:r>
              <a:rPr lang="en-US" altLang="ko-KR" dirty="0" smtClean="0"/>
              <a:t>Some images are copied from the lecture slides made </a:t>
            </a:r>
          </a:p>
          <a:p>
            <a:pPr lvl="1"/>
            <a:r>
              <a:rPr lang="en-US" altLang="ko-KR" dirty="0"/>
              <a:t>By Prof. Carlos </a:t>
            </a:r>
            <a:r>
              <a:rPr lang="en-US" altLang="ko-KR" dirty="0" err="1"/>
              <a:t>Guestrin</a:t>
            </a:r>
            <a:r>
              <a:rPr lang="en-US" altLang="ko-KR" dirty="0"/>
              <a:t> at CMU</a:t>
            </a:r>
          </a:p>
          <a:p>
            <a:pPr lvl="1"/>
            <a:r>
              <a:rPr lang="en-US" altLang="ko-KR" dirty="0"/>
              <a:t>By Prof. Eric P. Xing at CMU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Further Readings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Bishop Chapter 1 and 2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683029"/>
          </a:xfrm>
        </p:spPr>
        <p:txBody>
          <a:bodyPr/>
          <a:lstStyle/>
          <a:p>
            <a:r>
              <a:rPr lang="en-US" altLang="ko-KR" dirty="0" smtClean="0"/>
              <a:t>Keywords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158417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Many floating keywords</a:t>
            </a:r>
          </a:p>
          <a:p>
            <a:pPr lvl="1"/>
            <a:r>
              <a:rPr lang="en-US" altLang="ko-KR" dirty="0" smtClean="0"/>
              <a:t>Data-mining, Knowledge discovery, Machine Learning, Artificial Intelligence…</a:t>
            </a:r>
          </a:p>
          <a:p>
            <a:r>
              <a:rPr lang="en-US" altLang="ko-KR" dirty="0" smtClean="0"/>
              <a:t>Comes from territory, perspectives, types of problems, researchers, </a:t>
            </a:r>
            <a:r>
              <a:rPr lang="en-US" altLang="ko-KR" dirty="0" err="1" smtClean="0"/>
              <a:t>etc</a:t>
            </a:r>
            <a:endParaRPr lang="en-US" altLang="ko-KR" dirty="0" smtClean="0"/>
          </a:p>
          <a:p>
            <a:r>
              <a:rPr lang="en-US" altLang="ko-KR" dirty="0" smtClean="0"/>
              <a:t>We are going to focus on substance, not labeling.</a:t>
            </a:r>
          </a:p>
          <a:p>
            <a:r>
              <a:rPr lang="en-US" altLang="ko-KR" dirty="0" smtClean="0"/>
              <a:t>I am just going to call it “Machine Learning”</a:t>
            </a:r>
          </a:p>
          <a:p>
            <a:pPr lvl="1"/>
            <a:r>
              <a:rPr lang="en-US" altLang="ko-KR" dirty="0" smtClean="0"/>
              <a:t>You can call it whatever you want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http://mechahuggermr.tripod.com/sitebuildercontent/sitebuilderpictures/ai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75997"/>
            <a:ext cx="2052291" cy="163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.cmu.edu/~tom/10701_sp11/ml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0" y="4676197"/>
            <a:ext cx="1844477" cy="17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QvnK1UCKaE1b2ZkR_eZtOdG3KV8sgfNhsNxSJwS8_zDAnt5-b-5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62" y="4499915"/>
            <a:ext cx="3958677" cy="22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0.gstatic.com/images?q=tbn:ANd9GcSLon9xIjA-TBqubO_RSm5DsNyNpNFO97tkQg89w2sUeUp37vBrN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48115"/>
            <a:ext cx="2763651" cy="18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dd.snu.ac.kr/homepage/gif%20file/others/main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80928"/>
            <a:ext cx="560741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6216241" y="1832807"/>
            <a:ext cx="2244191" cy="1368152"/>
          </a:xfrm>
          <a:prstGeom prst="cloudCallout">
            <a:avLst>
              <a:gd name="adj1" fmla="val -43350"/>
              <a:gd name="adj2" fmla="val 73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AI in CS</a:t>
            </a:r>
            <a:endParaRPr lang="ko-KR" altLang="en-US" dirty="0"/>
          </a:p>
        </p:txBody>
      </p:sp>
      <p:sp>
        <p:nvSpPr>
          <p:cNvPr id="12" name="Cloud Callout 11"/>
          <p:cNvSpPr/>
          <p:nvPr/>
        </p:nvSpPr>
        <p:spPr>
          <a:xfrm>
            <a:off x="6397625" y="3555543"/>
            <a:ext cx="2244191" cy="1368152"/>
          </a:xfrm>
          <a:prstGeom prst="cloudCallout">
            <a:avLst>
              <a:gd name="adj1" fmla="val -70871"/>
              <a:gd name="adj2" fmla="val 30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Database in CS</a:t>
            </a:r>
            <a:endParaRPr lang="ko-KR" altLang="en-US" dirty="0"/>
          </a:p>
        </p:txBody>
      </p:sp>
      <p:sp>
        <p:nvSpPr>
          <p:cNvPr id="13" name="Cloud Callout 12"/>
          <p:cNvSpPr/>
          <p:nvPr/>
        </p:nvSpPr>
        <p:spPr>
          <a:xfrm>
            <a:off x="1063947" y="2865063"/>
            <a:ext cx="2244191" cy="1368152"/>
          </a:xfrm>
          <a:prstGeom prst="cloudCallout">
            <a:avLst>
              <a:gd name="adj1" fmla="val 64232"/>
              <a:gd name="adj2" fmla="val 52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Statistics</a:t>
            </a:r>
            <a:endParaRPr lang="ko-KR" altLang="en-US" dirty="0"/>
          </a:p>
        </p:txBody>
      </p:sp>
      <p:sp>
        <p:nvSpPr>
          <p:cNvPr id="14" name="Cloud Callout 13"/>
          <p:cNvSpPr/>
          <p:nvPr/>
        </p:nvSpPr>
        <p:spPr>
          <a:xfrm>
            <a:off x="1063947" y="4687226"/>
            <a:ext cx="2244191" cy="1368152"/>
          </a:xfrm>
          <a:prstGeom prst="cloudCallout">
            <a:avLst>
              <a:gd name="adj1" fmla="val 77099"/>
              <a:gd name="adj2" fmla="val -3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Management</a:t>
            </a:r>
            <a:endParaRPr lang="ko-KR" altLang="en-US" dirty="0"/>
          </a:p>
        </p:txBody>
      </p:sp>
      <p:sp>
        <p:nvSpPr>
          <p:cNvPr id="15" name="Cloud Callout 14"/>
          <p:cNvSpPr/>
          <p:nvPr/>
        </p:nvSpPr>
        <p:spPr>
          <a:xfrm>
            <a:off x="3254406" y="5496925"/>
            <a:ext cx="2244191" cy="1368152"/>
          </a:xfrm>
          <a:prstGeom prst="cloudCallout">
            <a:avLst>
              <a:gd name="adj1" fmla="val 18483"/>
              <a:gd name="adj2" fmla="val -107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Industrial Engineering</a:t>
            </a:r>
            <a:endParaRPr lang="ko-KR" altLang="en-US" dirty="0"/>
          </a:p>
        </p:txBody>
      </p:sp>
      <p:sp>
        <p:nvSpPr>
          <p:cNvPr id="16" name="Cloud Callout 15"/>
          <p:cNvSpPr/>
          <p:nvPr/>
        </p:nvSpPr>
        <p:spPr>
          <a:xfrm>
            <a:off x="6397624" y="5325243"/>
            <a:ext cx="2244191" cy="1368152"/>
          </a:xfrm>
          <a:prstGeom prst="cloudCallout">
            <a:avLst>
              <a:gd name="adj1" fmla="val -70155"/>
              <a:gd name="adj2" fmla="val -535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8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Abundance of Data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60648"/>
          </a:xfrm>
        </p:spPr>
        <p:txBody>
          <a:bodyPr/>
          <a:lstStyle/>
          <a:p>
            <a:r>
              <a:rPr lang="en-US" altLang="ko-KR" dirty="0" smtClean="0"/>
              <a:t>Data are being collected from everywhere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2" name="Picture 4" descr="http://bradleydibble.authorsxpress.com/files/The_New_York_Times.001-300x1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63581"/>
            <a:ext cx="1296144" cy="8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Wall Street Journa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2" y="3271511"/>
            <a:ext cx="285750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fbcdn-profile-a.akamaihd.net/hprofile-ak-prn1/t5/50412_156935007677373_72009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63582"/>
            <a:ext cx="792604" cy="8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brownstonecambridge.files.wordpress.com/2011/03/blogosphere-and-small-business-cr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41" y="3662037"/>
            <a:ext cx="28575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img.docstoccdn.com/thumb/orig/4416578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62037"/>
            <a:ext cx="1614055" cy="20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upcity.com/blog/wp-content/uploads/2013/12/twitter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2" y="2924944"/>
            <a:ext cx="1959362" cy="7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2.mzstatic.com/us/r30/Purple6/v4/c8/f7/3b/c8f73b04-4f81-ba20-3ed8-0dbd24d0afb1/mzl.kqzzvgm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75" y="2052418"/>
            <a:ext cx="872526" cy="8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maz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881" y="5119363"/>
            <a:ext cx="2999694" cy="109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www.spatialdatamining.org/sites/spatialdatamining.net/files/publications/figures/figure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23" y="2908550"/>
            <a:ext cx="2563600" cy="339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1fv6ahcwc4mrqmdk.zippykid.netdna-cdn.com/wp-content/uploads/2013/09/Log_Dat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2052417"/>
            <a:ext cx="2707164" cy="8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static.seekingalpha.com/uploads/2010/11/1/saupload_2010_10_31_xom_2yr_cht_sm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17" y="1550538"/>
            <a:ext cx="2525275" cy="160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://i.bnet.com/blogs/flu-tracker-app-jan201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17" y="3149173"/>
            <a:ext cx="2674232" cy="158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://www.gethosted.com/images/DataCenter-CCTV_Security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184945"/>
            <a:ext cx="2025976" cy="13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7592" y="3068960"/>
            <a:ext cx="121609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News Articles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9278" y="5246759"/>
            <a:ext cx="121609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10K Rep.</a:t>
            </a:r>
            <a:endParaRPr lang="ko-KR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37632" y="2436372"/>
            <a:ext cx="121609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Machine Logs</a:t>
            </a:r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58589" y="3399066"/>
            <a:ext cx="121609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Social Media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50540" y="5729252"/>
            <a:ext cx="1956257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Purchase+Review</a:t>
            </a:r>
            <a:r>
              <a:rPr lang="en-US" altLang="ko-KR" dirty="0" smtClean="0"/>
              <a:t> Data</a:t>
            </a:r>
            <a:endParaRPr lang="ko-KR" alt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83103" y="4450339"/>
            <a:ext cx="1956257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Disease Outbreak Data</a:t>
            </a:r>
            <a:endParaRPr lang="ko-KR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74536" y="5789961"/>
            <a:ext cx="1956257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Vehicle Trajectory Data</a:t>
            </a:r>
            <a:endParaRPr lang="ko-KR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6585217" y="2636982"/>
            <a:ext cx="1956257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Trajectory Data</a:t>
            </a:r>
            <a:endParaRPr lang="ko-KR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6597168" y="1040196"/>
            <a:ext cx="1956257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Surveillance Data</a:t>
            </a:r>
            <a:endParaRPr lang="ko-KR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4351525" y="2447808"/>
            <a:ext cx="121609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Social Networks</a:t>
            </a:r>
          </a:p>
        </p:txBody>
      </p:sp>
      <p:sp>
        <p:nvSpPr>
          <p:cNvPr id="11" name="Oval 10"/>
          <p:cNvSpPr/>
          <p:nvPr/>
        </p:nvSpPr>
        <p:spPr>
          <a:xfrm>
            <a:off x="323528" y="2132856"/>
            <a:ext cx="4392488" cy="4161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323528" y="1844824"/>
            <a:ext cx="1547603" cy="792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 Data</a:t>
            </a:r>
            <a:endParaRPr lang="ko-KR" altLang="en-US" dirty="0"/>
          </a:p>
        </p:txBody>
      </p:sp>
      <p:sp>
        <p:nvSpPr>
          <p:cNvPr id="36" name="Oval 35"/>
          <p:cNvSpPr/>
          <p:nvPr/>
        </p:nvSpPr>
        <p:spPr>
          <a:xfrm>
            <a:off x="2460421" y="1364073"/>
            <a:ext cx="4392488" cy="4161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3319349" y="1211026"/>
            <a:ext cx="1547603" cy="792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 Data</a:t>
            </a:r>
            <a:endParaRPr lang="ko-KR" altLang="en-US" dirty="0"/>
          </a:p>
        </p:txBody>
      </p:sp>
      <p:sp>
        <p:nvSpPr>
          <p:cNvPr id="38" name="Oval 37"/>
          <p:cNvSpPr/>
          <p:nvPr/>
        </p:nvSpPr>
        <p:spPr>
          <a:xfrm>
            <a:off x="1552740" y="3888859"/>
            <a:ext cx="7201670" cy="286900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6370583" y="5783132"/>
            <a:ext cx="1547603" cy="792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Time Series Data</a:t>
            </a:r>
            <a:endParaRPr lang="ko-KR" altLang="en-US" dirty="0"/>
          </a:p>
        </p:txBody>
      </p:sp>
      <p:sp>
        <p:nvSpPr>
          <p:cNvPr id="40" name="Oval 39"/>
          <p:cNvSpPr/>
          <p:nvPr/>
        </p:nvSpPr>
        <p:spPr>
          <a:xfrm rot="20215004">
            <a:off x="5176868" y="405640"/>
            <a:ext cx="4026238" cy="37516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5366323" y="240008"/>
            <a:ext cx="1547603" cy="792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4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1" grpId="0" animBg="1"/>
      <p:bldP spid="1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706090"/>
          </a:xfrm>
        </p:spPr>
        <p:txBody>
          <a:bodyPr/>
          <a:lstStyle/>
          <a:p>
            <a:r>
              <a:rPr lang="en-US" altLang="ko-KR" sz="3600" dirty="0" smtClean="0"/>
              <a:t>Examples of Machine Learning Applications</a:t>
            </a:r>
            <a:endParaRPr lang="ko-KR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36004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Machine Learning is everywhere…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97344" y="1484784"/>
            <a:ext cx="3173507" cy="2459732"/>
            <a:chOff x="442439" y="1628800"/>
            <a:chExt cx="3173507" cy="2459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439" y="1988840"/>
              <a:ext cx="3158747" cy="20996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199" y="1628800"/>
              <a:ext cx="3158747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Document Classification</a:t>
              </a:r>
              <a:endParaRPr lang="ko-KR" alt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6721" y="1484784"/>
            <a:ext cx="4648616" cy="2461695"/>
            <a:chOff x="3811816" y="1628800"/>
            <a:chExt cx="4648616" cy="24616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816" y="1983759"/>
              <a:ext cx="4648616" cy="21067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826576" y="1628800"/>
              <a:ext cx="4633856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Stock Market Prediction</a:t>
              </a:r>
              <a:endParaRPr lang="ko-KR" alt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7344" y="4160540"/>
            <a:ext cx="2466561" cy="2198252"/>
            <a:chOff x="442439" y="4304556"/>
            <a:chExt cx="2466561" cy="2198252"/>
          </a:xfrm>
        </p:grpSpPr>
        <p:pic>
          <p:nvPicPr>
            <p:cNvPr id="2052" name="Picture 4" descr="http://www.eaglevision1.com/images/GarageEntr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39" y="4664596"/>
              <a:ext cx="2466560" cy="183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42439" y="4304556"/>
              <a:ext cx="2466561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Plate Num</a:t>
              </a:r>
              <a:r>
                <a:rPr lang="en-US" altLang="ko-KR" sz="1600" dirty="0"/>
                <a:t>.</a:t>
              </a:r>
              <a:r>
                <a:rPr lang="en-US" altLang="ko-KR" sz="1600" dirty="0" smtClean="0"/>
                <a:t> Recognition</a:t>
              </a:r>
              <a:endParaRPr lang="ko-KR" alt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14737" y="4177153"/>
            <a:ext cx="3744417" cy="2299639"/>
            <a:chOff x="3563886" y="4306519"/>
            <a:chExt cx="3744417" cy="22996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661478"/>
              <a:ext cx="1653026" cy="19416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563886" y="4306519"/>
              <a:ext cx="3744417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SNS Recommendation</a:t>
              </a:r>
              <a:endParaRPr lang="ko-KR" alt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8455" y="4661478"/>
              <a:ext cx="1989848" cy="194468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860695" y="4177153"/>
            <a:ext cx="2175801" cy="2296609"/>
            <a:chOff x="6905790" y="4321169"/>
            <a:chExt cx="2175801" cy="2296609"/>
          </a:xfrm>
        </p:grpSpPr>
        <p:pic>
          <p:nvPicPr>
            <p:cNvPr id="2056" name="Picture 8" descr="http://stanford.edu/~cpiech/cs221/img/hel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790" y="4676087"/>
              <a:ext cx="2175801" cy="1941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905790" y="4321169"/>
              <a:ext cx="2175801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Helicopter Control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07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128"/>
            <a:ext cx="8435280" cy="693716"/>
          </a:xfrm>
        </p:spPr>
        <p:txBody>
          <a:bodyPr/>
          <a:lstStyle/>
          <a:p>
            <a:r>
              <a:rPr lang="en-US" altLang="ko-KR" dirty="0" smtClean="0"/>
              <a:t>Spam Filtering and more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33056"/>
            <a:ext cx="3610744" cy="259228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Spam filter</a:t>
            </a:r>
          </a:p>
          <a:p>
            <a:r>
              <a:rPr lang="en-US" altLang="ko-KR" dirty="0" smtClean="0"/>
              <a:t>More?</a:t>
            </a:r>
          </a:p>
          <a:p>
            <a:pPr lvl="1"/>
            <a:r>
              <a:rPr lang="en-US" altLang="ko-KR" dirty="0" smtClean="0"/>
              <a:t>Importance vs. Urgency</a:t>
            </a:r>
          </a:p>
          <a:p>
            <a:r>
              <a:rPr lang="en-US" altLang="ko-KR" dirty="0" smtClean="0"/>
              <a:t>How to predict an important email?</a:t>
            </a:r>
          </a:p>
          <a:p>
            <a:pPr lvl="1"/>
            <a:r>
              <a:rPr lang="en-US" altLang="ko-KR" dirty="0" smtClean="0"/>
              <a:t>Social networks</a:t>
            </a:r>
          </a:p>
          <a:p>
            <a:pPr lvl="1"/>
            <a:r>
              <a:rPr lang="en-US" altLang="ko-KR" dirty="0" smtClean="0"/>
              <a:t>Contents</a:t>
            </a:r>
          </a:p>
          <a:p>
            <a:r>
              <a:rPr lang="en-US" altLang="ko-KR" dirty="0" err="1"/>
              <a:t>Shinjae</a:t>
            </a:r>
            <a:r>
              <a:rPr lang="en-US" altLang="ko-KR" dirty="0"/>
              <a:t> </a:t>
            </a:r>
            <a:r>
              <a:rPr lang="en-US" altLang="ko-KR" dirty="0" err="1"/>
              <a:t>Yoo</a:t>
            </a:r>
            <a:r>
              <a:rPr lang="en-US" altLang="ko-KR" dirty="0"/>
              <a:t>, </a:t>
            </a:r>
            <a:r>
              <a:rPr lang="en-US" altLang="ko-KR" dirty="0" err="1"/>
              <a:t>Yiming</a:t>
            </a:r>
            <a:r>
              <a:rPr lang="en-US" altLang="ko-KR" dirty="0"/>
              <a:t> Yang, Frank Lin, and Il-Chul Moon, Mining Social Networks for Personalized Email Prioritization, ACM SIGKDD Conference, Paris, France, Jun, 28, 2009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CCC1-3165-4E50-B981-0BF2C62E27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9" y="992828"/>
            <a:ext cx="7804943" cy="1439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14" y="4788865"/>
            <a:ext cx="2817066" cy="177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747" y="3861048"/>
            <a:ext cx="318135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588890"/>
            <a:ext cx="6648450" cy="1200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39752" y="1652269"/>
            <a:ext cx="288032" cy="78866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808609" y="2603347"/>
            <a:ext cx="1944216" cy="2155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952625" y="3183332"/>
            <a:ext cx="1584176" cy="2155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5649865" y="4019096"/>
            <a:ext cx="3215232" cy="3460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6075414" y="4777449"/>
            <a:ext cx="1199008" cy="221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ular Callout 13"/>
          <p:cNvSpPr/>
          <p:nvPr/>
        </p:nvSpPr>
        <p:spPr>
          <a:xfrm>
            <a:off x="7452320" y="2852936"/>
            <a:ext cx="1296144" cy="545954"/>
          </a:xfrm>
          <a:prstGeom prst="wedgeRectCallout">
            <a:avLst>
              <a:gd name="adj1" fmla="val -91959"/>
              <a:gd name="adj2" fmla="val -6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SVM?</a:t>
            </a:r>
            <a:endParaRPr lang="ko-KR" alt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3775535" y="3983358"/>
            <a:ext cx="1296144" cy="545954"/>
          </a:xfrm>
          <a:prstGeom prst="wedgeRectCallout">
            <a:avLst>
              <a:gd name="adj1" fmla="val 92506"/>
              <a:gd name="adj2" fmla="val -7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Features</a:t>
            </a:r>
            <a:endParaRPr lang="ko-KR" alt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3927528" y="4946308"/>
            <a:ext cx="1580575" cy="1579035"/>
          </a:xfrm>
          <a:prstGeom prst="wedgeRectCallout">
            <a:avLst>
              <a:gd name="adj1" fmla="val 85819"/>
              <a:gd name="adj2" fmla="val -482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Clusters?</a:t>
            </a:r>
          </a:p>
          <a:p>
            <a:pPr algn="ctr"/>
            <a:r>
              <a:rPr lang="en-US" altLang="ko-KR" dirty="0" smtClean="0"/>
              <a:t>Is this a machine learning technique?</a:t>
            </a:r>
            <a:endParaRPr lang="ko-KR" alt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3261816" y="1106315"/>
            <a:ext cx="1670224" cy="545954"/>
          </a:xfrm>
          <a:prstGeom prst="wedgeRectCallout">
            <a:avLst>
              <a:gd name="adj1" fmla="val -84219"/>
              <a:gd name="adj2" fmla="val 583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7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435280" cy="1138138"/>
          </a:xfrm>
        </p:spPr>
        <p:txBody>
          <a:bodyPr/>
          <a:lstStyle/>
          <a:p>
            <a:r>
              <a:rPr lang="en-US" altLang="ko-KR" sz="4800" dirty="0"/>
              <a:t>Opinion Mining and more</a:t>
            </a:r>
            <a:endParaRPr lang="ko-KR" altLang="en-US" sz="4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395536" y="3665240"/>
            <a:ext cx="3575248" cy="2932112"/>
            <a:chOff x="395536" y="3665240"/>
            <a:chExt cx="3575248" cy="2932112"/>
          </a:xfrm>
        </p:grpSpPr>
        <p:grpSp>
          <p:nvGrpSpPr>
            <p:cNvPr id="7" name="Group 6"/>
            <p:cNvGrpSpPr/>
            <p:nvPr/>
          </p:nvGrpSpPr>
          <p:grpSpPr>
            <a:xfrm>
              <a:off x="395536" y="3665240"/>
              <a:ext cx="3575248" cy="2932112"/>
              <a:chOff x="0" y="2209800"/>
              <a:chExt cx="4114800" cy="3276600"/>
            </a:xfrm>
          </p:grpSpPr>
          <p:pic>
            <p:nvPicPr>
              <p:cNvPr id="8" name="Picture 8" descr="C:\Users\sadbada\AppData\Local\Microsoft\Windows\Temporary Internet Files\Content.IE5\A5K1C685\MCj04348740000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143000" y="2209800"/>
                <a:ext cx="914400" cy="914400"/>
              </a:xfrm>
              <a:prstGeom prst="rect">
                <a:avLst/>
              </a:prstGeom>
              <a:noFill/>
            </p:spPr>
          </p:pic>
          <p:pic>
            <p:nvPicPr>
              <p:cNvPr id="9" name="Picture 8" descr="C:\Users\sadbada\AppData\Local\Microsoft\Windows\Temporary Internet Files\Content.IE5\A5K1C685\MCj043487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3124200"/>
                <a:ext cx="914400" cy="914400"/>
              </a:xfrm>
              <a:prstGeom prst="rect">
                <a:avLst/>
              </a:prstGeom>
              <a:noFill/>
            </p:spPr>
          </p:pic>
          <p:sp>
            <p:nvSpPr>
              <p:cNvPr id="10" name="Document"/>
              <p:cNvSpPr>
                <a:spLocks noEditPoints="1" noChangeArrowheads="1"/>
              </p:cNvSpPr>
              <p:nvPr/>
            </p:nvSpPr>
            <p:spPr bwMode="auto">
              <a:xfrm>
                <a:off x="838200" y="4071937"/>
                <a:ext cx="533400" cy="536575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11" name="Document"/>
              <p:cNvSpPr>
                <a:spLocks noEditPoints="1" noChangeArrowheads="1"/>
              </p:cNvSpPr>
              <p:nvPr/>
            </p:nvSpPr>
            <p:spPr bwMode="auto">
              <a:xfrm>
                <a:off x="2133600" y="3309937"/>
                <a:ext cx="533400" cy="536575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12" name="Document"/>
              <p:cNvSpPr>
                <a:spLocks noEditPoints="1" noChangeArrowheads="1"/>
              </p:cNvSpPr>
              <p:nvPr/>
            </p:nvSpPr>
            <p:spPr bwMode="auto">
              <a:xfrm>
                <a:off x="2133600" y="4605337"/>
                <a:ext cx="533400" cy="536575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13" name="Document"/>
              <p:cNvSpPr>
                <a:spLocks noEditPoints="1" noChangeArrowheads="1"/>
              </p:cNvSpPr>
              <p:nvPr/>
            </p:nvSpPr>
            <p:spPr bwMode="auto">
              <a:xfrm>
                <a:off x="3429000" y="3690937"/>
                <a:ext cx="533400" cy="536575"/>
              </a:xfrm>
              <a:custGeom>
                <a:avLst/>
                <a:gdLst>
                  <a:gd name="T0" fmla="*/ 10757 w 21600"/>
                  <a:gd name="T1" fmla="*/ 21632 h 21600"/>
                  <a:gd name="T2" fmla="*/ 85 w 21600"/>
                  <a:gd name="T3" fmla="*/ 10849 h 21600"/>
                  <a:gd name="T4" fmla="*/ 10757 w 21600"/>
                  <a:gd name="T5" fmla="*/ 81 h 21600"/>
                  <a:gd name="T6" fmla="*/ 21706 w 21600"/>
                  <a:gd name="T7" fmla="*/ 10652 h 21600"/>
                  <a:gd name="T8" fmla="*/ 10757 w 21600"/>
                  <a:gd name="T9" fmla="*/ 21632 h 21600"/>
                  <a:gd name="T10" fmla="*/ 0 w 21600"/>
                  <a:gd name="T11" fmla="*/ 0 h 21600"/>
                  <a:gd name="T12" fmla="*/ 21600 w 21600"/>
                  <a:gd name="T13" fmla="*/ 0 h 21600"/>
                  <a:gd name="T14" fmla="*/ 21600 w 21600"/>
                  <a:gd name="T15" fmla="*/ 21600 h 21600"/>
                  <a:gd name="T16" fmla="*/ 977 w 21600"/>
                  <a:gd name="T17" fmla="*/ 818 h 21600"/>
                  <a:gd name="T18" fmla="*/ 20622 w 21600"/>
                  <a:gd name="T19" fmla="*/ 1642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D8EBB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cxnSp>
            <p:nvCxnSpPr>
              <p:cNvPr id="14" name="Straight Connector 70"/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374775" y="3579812"/>
                <a:ext cx="760413" cy="757238"/>
              </a:xfrm>
              <a:prstGeom prst="line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71"/>
              <p:cNvCxnSpPr>
                <a:stCxn id="13" idx="2"/>
                <a:endCxn id="11" idx="3"/>
              </p:cNvCxnSpPr>
              <p:nvPr/>
            </p:nvCxnSpPr>
            <p:spPr>
              <a:xfrm flipH="1" flipV="1">
                <a:off x="2670175" y="3575050"/>
                <a:ext cx="1023938" cy="117475"/>
              </a:xfrm>
              <a:prstGeom prst="line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73"/>
              <p:cNvCxnSpPr>
                <a:stCxn id="12" idx="1"/>
                <a:endCxn id="10" idx="0"/>
              </p:cNvCxnSpPr>
              <p:nvPr/>
            </p:nvCxnSpPr>
            <p:spPr>
              <a:xfrm flipH="1" flipV="1">
                <a:off x="1103313" y="4610100"/>
                <a:ext cx="1031875" cy="265112"/>
              </a:xfrm>
              <a:prstGeom prst="line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74"/>
              <p:cNvCxnSpPr>
                <a:stCxn id="12" idx="2"/>
                <a:endCxn id="11" idx="0"/>
              </p:cNvCxnSpPr>
              <p:nvPr/>
            </p:nvCxnSpPr>
            <p:spPr>
              <a:xfrm flipV="1">
                <a:off x="2398713" y="3848100"/>
                <a:ext cx="1587" cy="758825"/>
              </a:xfrm>
              <a:prstGeom prst="line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89"/>
              <p:cNvCxnSpPr>
                <a:stCxn id="8" idx="3"/>
                <a:endCxn id="11" idx="2"/>
              </p:cNvCxnSpPr>
              <p:nvPr/>
            </p:nvCxnSpPr>
            <p:spPr>
              <a:xfrm>
                <a:off x="2057400" y="2667000"/>
                <a:ext cx="341838" cy="64494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90"/>
              <p:cNvCxnSpPr>
                <a:stCxn id="9" idx="2"/>
                <a:endCxn id="10" idx="1"/>
              </p:cNvCxnSpPr>
              <p:nvPr/>
            </p:nvCxnSpPr>
            <p:spPr>
              <a:xfrm rot="16200000" flipH="1">
                <a:off x="497328" y="3998471"/>
                <a:ext cx="302842" cy="38309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92"/>
              <p:cNvCxnSpPr>
                <a:stCxn id="27" idx="1"/>
                <a:endCxn id="12" idx="3"/>
              </p:cNvCxnSpPr>
              <p:nvPr/>
            </p:nvCxnSpPr>
            <p:spPr>
              <a:xfrm rot="10800000">
                <a:off x="2669618" y="4869948"/>
                <a:ext cx="530782" cy="1592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93"/>
              <p:cNvCxnSpPr>
                <a:stCxn id="26" idx="2"/>
                <a:endCxn id="13" idx="2"/>
              </p:cNvCxnSpPr>
              <p:nvPr/>
            </p:nvCxnSpPr>
            <p:spPr>
              <a:xfrm rot="16200000" flipH="1">
                <a:off x="3353645" y="3351955"/>
                <a:ext cx="568749" cy="113238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95"/>
              <p:cNvCxnSpPr>
                <a:stCxn id="27" idx="0"/>
                <a:endCxn id="13" idx="0"/>
              </p:cNvCxnSpPr>
              <p:nvPr/>
            </p:nvCxnSpPr>
            <p:spPr>
              <a:xfrm rot="5400000" flipH="1" flipV="1">
                <a:off x="3504273" y="4381635"/>
                <a:ext cx="343693" cy="37038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96"/>
              <p:cNvCxnSpPr>
                <a:stCxn id="26" idx="1"/>
                <a:endCxn id="12" idx="3"/>
              </p:cNvCxnSpPr>
              <p:nvPr/>
            </p:nvCxnSpPr>
            <p:spPr>
              <a:xfrm rot="10800000" flipV="1">
                <a:off x="2669618" y="2667000"/>
                <a:ext cx="454582" cy="2202948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8"/>
              <p:cNvCxnSpPr>
                <a:stCxn id="8" idx="2"/>
                <a:endCxn id="12" idx="5"/>
              </p:cNvCxnSpPr>
              <p:nvPr/>
            </p:nvCxnSpPr>
            <p:spPr>
              <a:xfrm rot="16200000" flipH="1">
                <a:off x="1126332" y="3598068"/>
                <a:ext cx="1481137" cy="53340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99"/>
              <p:cNvCxnSpPr>
                <a:stCxn id="9" idx="3"/>
                <a:endCxn id="11" idx="1"/>
              </p:cNvCxnSpPr>
              <p:nvPr/>
            </p:nvCxnSpPr>
            <p:spPr>
              <a:xfrm flipV="1">
                <a:off x="914400" y="3579442"/>
                <a:ext cx="1221299" cy="1958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8" descr="C:\Users\sadbada\AppData\Local\Microsoft\Windows\Temporary Internet Files\Content.IE5\A5K1C685\MCj043487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24200" y="2209800"/>
                <a:ext cx="914400" cy="914400"/>
              </a:xfrm>
              <a:prstGeom prst="rect">
                <a:avLst/>
              </a:prstGeom>
              <a:noFill/>
            </p:spPr>
          </p:pic>
          <p:pic>
            <p:nvPicPr>
              <p:cNvPr id="27" name="Picture 8" descr="C:\Users\sadbada\AppData\Local\Microsoft\Windows\Temporary Internet Files\Content.IE5\A5K1C685\MCj043487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00400" y="4572000"/>
                <a:ext cx="914400" cy="914400"/>
              </a:xfrm>
              <a:prstGeom prst="rect">
                <a:avLst/>
              </a:prstGeom>
              <a:noFill/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115616" y="6228020"/>
              <a:ext cx="2286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Observable System</a:t>
              </a:r>
              <a:endParaRPr lang="ko-KR" alt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5828" y="2931200"/>
            <a:ext cx="3046040" cy="3666152"/>
            <a:chOff x="5365828" y="1052736"/>
            <a:chExt cx="3046040" cy="3666152"/>
          </a:xfrm>
        </p:grpSpPr>
        <p:sp>
          <p:nvSpPr>
            <p:cNvPr id="28" name="Oval 174"/>
            <p:cNvSpPr/>
            <p:nvPr/>
          </p:nvSpPr>
          <p:spPr>
            <a:xfrm>
              <a:off x="5365828" y="1465202"/>
              <a:ext cx="2981231" cy="29041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112"/>
            <p:cNvCxnSpPr>
              <a:stCxn id="33" idx="1"/>
              <a:endCxn id="34" idx="0"/>
            </p:cNvCxnSpPr>
            <p:nvPr/>
          </p:nvCxnSpPr>
          <p:spPr>
            <a:xfrm rot="10800000" flipV="1">
              <a:off x="6791634" y="2820493"/>
              <a:ext cx="842522" cy="709914"/>
            </a:xfrm>
            <a:prstGeom prst="line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3"/>
            <p:cNvCxnSpPr>
              <a:stCxn id="35" idx="2"/>
              <a:endCxn id="34" idx="0"/>
            </p:cNvCxnSpPr>
            <p:nvPr/>
          </p:nvCxnSpPr>
          <p:spPr>
            <a:xfrm rot="5400000">
              <a:off x="6437084" y="2981429"/>
              <a:ext cx="903527" cy="194428"/>
            </a:xfrm>
            <a:prstGeom prst="line">
              <a:avLst/>
            </a:prstGeom>
            <a:ln w="1270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14"/>
            <p:cNvCxnSpPr>
              <a:stCxn id="35" idx="2"/>
              <a:endCxn id="36" idx="3"/>
            </p:cNvCxnSpPr>
            <p:nvPr/>
          </p:nvCxnSpPr>
          <p:spPr>
            <a:xfrm rot="5400000">
              <a:off x="6306650" y="2463770"/>
              <a:ext cx="516301" cy="842522"/>
            </a:xfrm>
            <a:prstGeom prst="line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15"/>
            <p:cNvCxnSpPr>
              <a:stCxn id="35" idx="2"/>
              <a:endCxn id="33" idx="1"/>
            </p:cNvCxnSpPr>
            <p:nvPr/>
          </p:nvCxnSpPr>
          <p:spPr>
            <a:xfrm rot="16200000" flipH="1">
              <a:off x="7213302" y="2399639"/>
              <a:ext cx="193613" cy="648094"/>
            </a:xfrm>
            <a:prstGeom prst="line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8" descr="C:\Users\sadbada\AppData\Local\Microsoft\Windows\Temporary Internet Files\Content.IE5\A5K1C685\MCj0434874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34156" y="2433267"/>
              <a:ext cx="777712" cy="774452"/>
            </a:xfrm>
            <a:prstGeom prst="rect">
              <a:avLst/>
            </a:prstGeom>
            <a:noFill/>
          </p:spPr>
        </p:pic>
        <p:pic>
          <p:nvPicPr>
            <p:cNvPr id="34" name="Picture 8" descr="C:\Users\sadbada\AppData\Local\Microsoft\Windows\Temporary Internet Files\Content.IE5\A5K1C685\MCj0434874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2778" y="3530407"/>
              <a:ext cx="777712" cy="774452"/>
            </a:xfrm>
            <a:prstGeom prst="rect">
              <a:avLst/>
            </a:prstGeom>
            <a:noFill/>
          </p:spPr>
        </p:pic>
        <p:pic>
          <p:nvPicPr>
            <p:cNvPr id="35" name="Picture 8" descr="C:\Users\sadbada\AppData\Local\Microsoft\Windows\Temporary Internet Files\Content.IE5\A5K1C685\MCj04348740000[1]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97206" y="1852428"/>
              <a:ext cx="777712" cy="774452"/>
            </a:xfrm>
            <a:prstGeom prst="rect">
              <a:avLst/>
            </a:prstGeom>
            <a:noFill/>
          </p:spPr>
        </p:pic>
        <p:pic>
          <p:nvPicPr>
            <p:cNvPr id="36" name="Picture 8" descr="C:\Users\sadbada\AppData\Local\Microsoft\Windows\Temporary Internet Files\Content.IE5\A5K1C685\MCj0434874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5828" y="2755955"/>
              <a:ext cx="777712" cy="774452"/>
            </a:xfrm>
            <a:prstGeom prst="rect">
              <a:avLst/>
            </a:prstGeom>
            <a:noFill/>
          </p:spPr>
        </p:pic>
        <p:cxnSp>
          <p:nvCxnSpPr>
            <p:cNvPr id="37" name="Straight Arrow Connector 146"/>
            <p:cNvCxnSpPr>
              <a:endCxn id="36" idx="0"/>
            </p:cNvCxnSpPr>
            <p:nvPr/>
          </p:nvCxnSpPr>
          <p:spPr>
            <a:xfrm rot="10800000" flipV="1">
              <a:off x="5754684" y="1399756"/>
              <a:ext cx="838485" cy="1356198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149"/>
            <p:cNvCxnSpPr/>
            <p:nvPr/>
          </p:nvCxnSpPr>
          <p:spPr>
            <a:xfrm>
              <a:off x="7063037" y="1392982"/>
              <a:ext cx="959975" cy="1033510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61"/>
            <p:cNvCxnSpPr>
              <a:endCxn id="34" idx="0"/>
            </p:cNvCxnSpPr>
            <p:nvPr/>
          </p:nvCxnSpPr>
          <p:spPr>
            <a:xfrm rot="5400000">
              <a:off x="5855020" y="2557324"/>
              <a:ext cx="1909699" cy="36469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71"/>
            <p:cNvCxnSpPr>
              <a:endCxn id="35" idx="0"/>
            </p:cNvCxnSpPr>
            <p:nvPr/>
          </p:nvCxnSpPr>
          <p:spPr>
            <a:xfrm rot="16200000" flipH="1">
              <a:off x="6791223" y="1657588"/>
              <a:ext cx="231719" cy="157959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xplosion 1 40"/>
            <p:cNvSpPr/>
            <p:nvPr/>
          </p:nvSpPr>
          <p:spPr>
            <a:xfrm>
              <a:off x="6500006" y="1052736"/>
              <a:ext cx="619725" cy="673622"/>
            </a:xfrm>
            <a:prstGeom prst="irregularSeal1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56537" y="4349556"/>
              <a:ext cx="187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Implicit System</a:t>
              </a:r>
              <a:endParaRPr lang="ko-KR" altLang="en-US" b="1" dirty="0"/>
            </a:p>
          </p:txBody>
        </p:sp>
      </p:grp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47" y="3312614"/>
            <a:ext cx="4149359" cy="279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ight Arrow 44"/>
          <p:cNvSpPr/>
          <p:nvPr/>
        </p:nvSpPr>
        <p:spPr>
          <a:xfrm>
            <a:off x="4139952" y="3771652"/>
            <a:ext cx="1008112" cy="2393652"/>
          </a:xfrm>
          <a:prstGeom prst="rightArrow">
            <a:avLst>
              <a:gd name="adj1" fmla="val 69612"/>
              <a:gd name="adj2" fmla="val 187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Data-mining on SNS and Texts</a:t>
            </a:r>
            <a:endParaRPr lang="ko-KR" altLang="en-US" dirty="0"/>
          </a:p>
        </p:txBody>
      </p:sp>
      <p:pic>
        <p:nvPicPr>
          <p:cNvPr id="46" name="Picture 4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2" y="4858990"/>
            <a:ext cx="2514886" cy="138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2" descr="US Navy 100913-N-4366B-501 Rear Adm. Hyun Sung Um, commander of Republic of Korea (ROK) Navy 2nd Fleet, and Rear Adm. Seung Joon Lee, deputy comm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3" y="1268016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59218" y="3140630"/>
            <a:ext cx="247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PCC </a:t>
            </a:r>
            <a:r>
              <a:rPr lang="en-US" altLang="ko-KR" b="1" dirty="0" err="1" smtClean="0"/>
              <a:t>Cheonan</a:t>
            </a:r>
            <a:r>
              <a:rPr lang="en-US" altLang="ko-KR" b="1" dirty="0" smtClean="0"/>
              <a:t> </a:t>
            </a:r>
            <a:br>
              <a:rPr lang="en-US" altLang="ko-KR" b="1" dirty="0" smtClean="0"/>
            </a:br>
            <a:r>
              <a:rPr lang="en-US" altLang="ko-KR" b="1" dirty="0" smtClean="0"/>
              <a:t>Sank on Mar 26, 2010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957922" y="1447616"/>
            <a:ext cx="5078574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Finding out consensus of the population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- Mining population’s perception of the event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Mining key opinion buried in a data chunk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Estimating future polarity of the population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- Strategy to maintain the unity of the population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A8C7-EA1D-48E7-863B-1755947C1D9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-1718" y="0"/>
            <a:ext cx="91457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Il-Chul Moon, Alice H. Oh, and Kathleen M. </a:t>
            </a:r>
            <a:r>
              <a:rPr lang="en-US" altLang="ko-KR" sz="1100" b="1" dirty="0" err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Carley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, </a:t>
            </a:r>
            <a:r>
              <a:rPr lang="en-US" altLang="ko-KR" sz="1100" b="1" i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Analyzing Social Media in Escalating Crisis Situations, 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IEEE Conference on Intelligence and Security Informatics (ISI 2011), pp. 71-76, Beijing, China, Jul 10-12, </a:t>
            </a:r>
            <a:r>
              <a:rPr lang="en-US" altLang="ko-KR" sz="1100" b="1" dirty="0" smtClean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2011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4938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42" y="113491"/>
            <a:ext cx="8435280" cy="1138138"/>
          </a:xfrm>
        </p:spPr>
        <p:txBody>
          <a:bodyPr/>
          <a:lstStyle/>
          <a:p>
            <a:r>
              <a:rPr lang="en-US" altLang="ko-KR" sz="4400" dirty="0" smtClean="0"/>
              <a:t>Stock Market Prediction and more</a:t>
            </a:r>
            <a:endParaRPr lang="ko-KR" alt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1B0DD-EE2C-4937-ACC4-B1A95B9D340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07504" y="1481403"/>
            <a:ext cx="6094405" cy="2643525"/>
            <a:chOff x="179512" y="1495172"/>
            <a:chExt cx="8954944" cy="4814148"/>
          </a:xfrm>
        </p:grpSpPr>
        <p:sp>
          <p:nvSpPr>
            <p:cNvPr id="6" name="순서도: 자기 디스크 55"/>
            <p:cNvSpPr/>
            <p:nvPr/>
          </p:nvSpPr>
          <p:spPr>
            <a:xfrm>
              <a:off x="654271" y="2939351"/>
              <a:ext cx="1415975" cy="1806307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Bloomberg</a:t>
              </a:r>
            </a:p>
            <a:p>
              <a:pPr algn="ctr"/>
              <a:r>
                <a:rPr lang="en-US" altLang="ko-KR" sz="800" dirty="0" err="1" smtClean="0">
                  <a:solidFill>
                    <a:schemeClr val="tx1"/>
                  </a:solidFill>
                </a:rPr>
                <a:t>Dealbreaker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자기 디스크 56"/>
            <p:cNvSpPr/>
            <p:nvPr/>
          </p:nvSpPr>
          <p:spPr>
            <a:xfrm>
              <a:off x="657035" y="5516386"/>
              <a:ext cx="1415975" cy="792934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DOW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NASDAQ</a:t>
              </a:r>
            </a:p>
          </p:txBody>
        </p:sp>
        <p:cxnSp>
          <p:nvCxnSpPr>
            <p:cNvPr id="8" name="직선 화살표 연결선 63"/>
            <p:cNvCxnSpPr>
              <a:endCxn id="11" idx="1"/>
            </p:cNvCxnSpPr>
            <p:nvPr/>
          </p:nvCxnSpPr>
          <p:spPr>
            <a:xfrm>
              <a:off x="2073010" y="3302736"/>
              <a:ext cx="67708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2756" y="3087643"/>
              <a:ext cx="940279" cy="36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Word count</a:t>
              </a:r>
              <a:endParaRPr lang="ko-KR" altLang="en-US" sz="700" dirty="0"/>
            </a:p>
          </p:txBody>
        </p:sp>
        <p:sp>
          <p:nvSpPr>
            <p:cNvPr id="10" name="순서도: 자기 디스크 20"/>
            <p:cNvSpPr/>
            <p:nvPr/>
          </p:nvSpPr>
          <p:spPr>
            <a:xfrm>
              <a:off x="648958" y="1495172"/>
              <a:ext cx="1415975" cy="792934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Economic Indicators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30"/>
            <p:cNvSpPr/>
            <p:nvPr/>
          </p:nvSpPr>
          <p:spPr>
            <a:xfrm>
              <a:off x="2750093" y="3093898"/>
              <a:ext cx="1404908" cy="4176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Word</a:t>
              </a:r>
            </a:p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filtering &amp; counting</a:t>
              </a: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2750093" y="3635594"/>
              <a:ext cx="1404909" cy="4176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Latent </a:t>
              </a:r>
              <a:r>
                <a:rPr lang="en-US" altLang="ko-KR" sz="700" dirty="0" err="1" smtClean="0">
                  <a:solidFill>
                    <a:schemeClr val="tx1"/>
                  </a:solidFill>
                </a:rPr>
                <a:t>Dirichlet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 Allocation</a:t>
              </a:r>
            </a:p>
          </p:txBody>
        </p:sp>
        <p:sp>
          <p:nvSpPr>
            <p:cNvPr id="13" name="직사각형 33"/>
            <p:cNvSpPr/>
            <p:nvPr/>
          </p:nvSpPr>
          <p:spPr>
            <a:xfrm>
              <a:off x="2750092" y="4208952"/>
              <a:ext cx="1404908" cy="4176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Aspect Sentiment Unification Model</a:t>
              </a:r>
            </a:p>
          </p:txBody>
        </p:sp>
        <p:grpSp>
          <p:nvGrpSpPr>
            <p:cNvPr id="14" name="그룹 25"/>
            <p:cNvGrpSpPr/>
            <p:nvPr/>
          </p:nvGrpSpPr>
          <p:grpSpPr>
            <a:xfrm>
              <a:off x="5546969" y="2144883"/>
              <a:ext cx="2022821" cy="3450989"/>
              <a:chOff x="5505282" y="1496891"/>
              <a:chExt cx="2005937" cy="1932112"/>
            </a:xfrm>
          </p:grpSpPr>
          <p:sp>
            <p:nvSpPr>
              <p:cNvPr id="15" name="순서도: 추출 54"/>
              <p:cNvSpPr/>
              <p:nvPr/>
            </p:nvSpPr>
            <p:spPr>
              <a:xfrm rot="5400000">
                <a:off x="5542195" y="1459978"/>
                <a:ext cx="1932112" cy="2005937"/>
              </a:xfrm>
              <a:prstGeom prst="flowChartExtra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r"/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38"/>
              <p:cNvSpPr/>
              <p:nvPr/>
            </p:nvSpPr>
            <p:spPr>
              <a:xfrm>
                <a:off x="5652119" y="2020848"/>
                <a:ext cx="887762" cy="8818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Support</a:t>
                </a: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Vector</a:t>
                </a:r>
              </a:p>
              <a:p>
                <a:pPr algn="ctr"/>
                <a:r>
                  <a:rPr lang="en-US" altLang="ko-KR" sz="700" dirty="0" smtClean="0">
                    <a:solidFill>
                      <a:schemeClr val="tx1"/>
                    </a:solidFill>
                  </a:rPr>
                  <a:t>Regression</a:t>
                </a:r>
              </a:p>
            </p:txBody>
          </p:sp>
        </p:grpSp>
        <p:cxnSp>
          <p:nvCxnSpPr>
            <p:cNvPr id="17" name="직선 화살표 연결선 43"/>
            <p:cNvCxnSpPr>
              <a:stCxn id="11" idx="3"/>
            </p:cNvCxnSpPr>
            <p:nvPr/>
          </p:nvCxnSpPr>
          <p:spPr>
            <a:xfrm flipV="1">
              <a:off x="4155001" y="3302736"/>
              <a:ext cx="155619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44"/>
            <p:cNvCxnSpPr>
              <a:stCxn id="12" idx="3"/>
            </p:cNvCxnSpPr>
            <p:nvPr/>
          </p:nvCxnSpPr>
          <p:spPr>
            <a:xfrm flipV="1">
              <a:off x="4155002" y="3842505"/>
              <a:ext cx="1556197" cy="1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45"/>
            <p:cNvCxnSpPr>
              <a:stCxn id="13" idx="3"/>
            </p:cNvCxnSpPr>
            <p:nvPr/>
          </p:nvCxnSpPr>
          <p:spPr>
            <a:xfrm flipV="1">
              <a:off x="4155000" y="4417790"/>
              <a:ext cx="1556199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28"/>
            <p:cNvCxnSpPr>
              <a:stCxn id="10" idx="4"/>
            </p:cNvCxnSpPr>
            <p:nvPr/>
          </p:nvCxnSpPr>
          <p:spPr>
            <a:xfrm>
              <a:off x="2064933" y="1891639"/>
              <a:ext cx="3646266" cy="1245946"/>
            </a:xfrm>
            <a:prstGeom prst="bentConnector3">
              <a:avLst>
                <a:gd name="adj1" fmla="val 79127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57"/>
            <p:cNvCxnSpPr>
              <a:stCxn id="6" idx="4"/>
              <a:endCxn id="12" idx="1"/>
            </p:cNvCxnSpPr>
            <p:nvPr/>
          </p:nvCxnSpPr>
          <p:spPr>
            <a:xfrm>
              <a:off x="2070246" y="3842505"/>
              <a:ext cx="679847" cy="19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59"/>
            <p:cNvCxnSpPr>
              <a:endCxn id="13" idx="1"/>
            </p:cNvCxnSpPr>
            <p:nvPr/>
          </p:nvCxnSpPr>
          <p:spPr>
            <a:xfrm>
              <a:off x="2070246" y="4417790"/>
              <a:ext cx="679846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71"/>
            <p:cNvCxnSpPr/>
            <p:nvPr/>
          </p:nvCxnSpPr>
          <p:spPr>
            <a:xfrm flipV="1">
              <a:off x="2073010" y="4591297"/>
              <a:ext cx="3622034" cy="1189401"/>
            </a:xfrm>
            <a:prstGeom prst="bentConnector3">
              <a:avLst>
                <a:gd name="adj1" fmla="val 79438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58"/>
            <p:cNvCxnSpPr>
              <a:endCxn id="16" idx="2"/>
            </p:cNvCxnSpPr>
            <p:nvPr/>
          </p:nvCxnSpPr>
          <p:spPr>
            <a:xfrm flipV="1">
              <a:off x="2073010" y="4655849"/>
              <a:ext cx="4069650" cy="145524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469497" y="3639457"/>
              <a:ext cx="1003874" cy="36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Topic weight</a:t>
              </a:r>
              <a:endParaRPr lang="ko-KR" altLang="en-US" sz="7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01711" y="4196582"/>
              <a:ext cx="1300657" cy="36432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/>
                <a:t>Senti</a:t>
              </a:r>
              <a:r>
                <a:rPr lang="en-US" altLang="ko-KR" sz="700" dirty="0" smtClean="0"/>
                <a:t>-topic weight</a:t>
              </a:r>
              <a:endParaRPr lang="ko-KR" altLang="en-US" sz="7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61756" y="1669571"/>
              <a:ext cx="846063" cy="36432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Indicators</a:t>
              </a:r>
              <a:endParaRPr lang="ko-KR" altLang="en-US" sz="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5626" y="5565184"/>
              <a:ext cx="1116934" cy="36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-3 trading days</a:t>
              </a:r>
              <a:endParaRPr lang="ko-KR" altLang="en-US" sz="7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7727" y="5886812"/>
              <a:ext cx="963833" cy="36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+1 day price</a:t>
              </a:r>
              <a:endParaRPr lang="ko-KR" altLang="en-US" sz="700" dirty="0"/>
            </a:p>
          </p:txBody>
        </p:sp>
        <p:cxnSp>
          <p:nvCxnSpPr>
            <p:cNvPr id="30" name="직선 화살표 연결선 66"/>
            <p:cNvCxnSpPr>
              <a:stCxn id="16" idx="3"/>
              <a:endCxn id="32" idx="2"/>
            </p:cNvCxnSpPr>
            <p:nvPr/>
          </p:nvCxnSpPr>
          <p:spPr>
            <a:xfrm>
              <a:off x="6590276" y="3868292"/>
              <a:ext cx="1189829" cy="2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75484" y="3638193"/>
              <a:ext cx="650564" cy="36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output</a:t>
              </a:r>
              <a:endParaRPr lang="ko-KR" altLang="en-US" sz="700" dirty="0"/>
            </a:p>
          </p:txBody>
        </p:sp>
        <p:sp>
          <p:nvSpPr>
            <p:cNvPr id="32" name="순서도: 자기 디스크 91"/>
            <p:cNvSpPr/>
            <p:nvPr/>
          </p:nvSpPr>
          <p:spPr>
            <a:xfrm>
              <a:off x="7780105" y="3473953"/>
              <a:ext cx="968359" cy="792934"/>
            </a:xfrm>
            <a:prstGeom prst="flowChartMagneticDisk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MAPE</a:t>
              </a:r>
            </a:p>
          </p:txBody>
        </p:sp>
        <p:sp>
          <p:nvSpPr>
            <p:cNvPr id="33" name="타원 95"/>
            <p:cNvSpPr/>
            <p:nvPr/>
          </p:nvSpPr>
          <p:spPr>
            <a:xfrm>
              <a:off x="5590377" y="2897020"/>
              <a:ext cx="234333" cy="1916257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타원 96"/>
            <p:cNvSpPr/>
            <p:nvPr/>
          </p:nvSpPr>
          <p:spPr>
            <a:xfrm>
              <a:off x="5969372" y="4504474"/>
              <a:ext cx="337137" cy="302749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58931" y="1551717"/>
              <a:ext cx="1014328" cy="56049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Independent variables</a:t>
              </a:r>
              <a:endParaRPr lang="ko-KR" altLang="en-US" sz="700" dirty="0"/>
            </a:p>
          </p:txBody>
        </p:sp>
        <p:cxnSp>
          <p:nvCxnSpPr>
            <p:cNvPr id="36" name="직선 연결선 109"/>
            <p:cNvCxnSpPr>
              <a:stCxn id="33" idx="7"/>
              <a:endCxn id="35" idx="1"/>
            </p:cNvCxnSpPr>
            <p:nvPr/>
          </p:nvCxnSpPr>
          <p:spPr>
            <a:xfrm flipV="1">
              <a:off x="5790392" y="1831966"/>
              <a:ext cx="368539" cy="1345683"/>
            </a:xfrm>
            <a:prstGeom prst="line">
              <a:avLst/>
            </a:prstGeom>
            <a:solidFill>
              <a:srgbClr val="000000">
                <a:alpha val="25882"/>
              </a:srgbClr>
            </a:solidFill>
            <a:ln w="635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515535" y="4998795"/>
              <a:ext cx="904100" cy="56049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Dependent variables</a:t>
              </a:r>
              <a:endParaRPr lang="ko-KR" altLang="en-US" sz="700" dirty="0"/>
            </a:p>
          </p:txBody>
        </p:sp>
        <p:cxnSp>
          <p:nvCxnSpPr>
            <p:cNvPr id="38" name="직선 연결선 113"/>
            <p:cNvCxnSpPr>
              <a:stCxn id="34" idx="5"/>
              <a:endCxn id="37" idx="1"/>
            </p:cNvCxnSpPr>
            <p:nvPr/>
          </p:nvCxnSpPr>
          <p:spPr>
            <a:xfrm>
              <a:off x="6257136" y="4762885"/>
              <a:ext cx="258399" cy="516159"/>
            </a:xfrm>
            <a:prstGeom prst="line">
              <a:avLst/>
            </a:prstGeom>
            <a:solidFill>
              <a:srgbClr val="000000">
                <a:alpha val="25882"/>
              </a:srgbClr>
            </a:solidFill>
            <a:ln w="635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9" name="Picture 2" descr="https://encrypted-tbn3.gstatic.com/images?q=tbn:ANd9GcQmLH9AEy0HHAQWS3aLTNhSWrrQPPwnM5QAxwucLwGiVt4J19pvi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0" t="3865" r="16949" b="4247"/>
            <a:stretch/>
          </p:blipFill>
          <p:spPr bwMode="auto">
            <a:xfrm>
              <a:off x="179512" y="1551717"/>
              <a:ext cx="613808" cy="80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898558"/>
              <a:ext cx="1262252" cy="2790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177649"/>
              <a:ext cx="1262252" cy="152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952" y="2014139"/>
              <a:ext cx="2152504" cy="1255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88239" y="4215264"/>
            <a:ext cx="5357147" cy="2310080"/>
            <a:chOff x="0" y="1700808"/>
            <a:chExt cx="9148016" cy="4425051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0808"/>
              <a:ext cx="9148016" cy="442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6678329" y="1700808"/>
              <a:ext cx="1080120" cy="4423890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884368" y="1700808"/>
              <a:ext cx="1080120" cy="44238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88024" y="1701969"/>
              <a:ext cx="1080120" cy="44238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5" name="Rectangular Callout 44"/>
            <p:cNvSpPr/>
            <p:nvPr/>
          </p:nvSpPr>
          <p:spPr>
            <a:xfrm>
              <a:off x="5981696" y="1757331"/>
              <a:ext cx="1026209" cy="648072"/>
            </a:xfrm>
            <a:prstGeom prst="wedgeRectCallout">
              <a:avLst>
                <a:gd name="adj1" fmla="val 82120"/>
                <a:gd name="adj2" fmla="val -5733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 QE2</a:t>
              </a:r>
              <a:endParaRPr lang="ko-KR" altLang="en-US" sz="1100" dirty="0"/>
            </a:p>
          </p:txBody>
        </p:sp>
        <p:sp>
          <p:nvSpPr>
            <p:cNvPr id="48" name="Rectangular Callout 47"/>
            <p:cNvSpPr/>
            <p:nvPr/>
          </p:nvSpPr>
          <p:spPr>
            <a:xfrm>
              <a:off x="7332458" y="1777048"/>
              <a:ext cx="1440160" cy="648072"/>
            </a:xfrm>
            <a:prstGeom prst="wedgeRectCallout">
              <a:avLst>
                <a:gd name="adj1" fmla="val 44871"/>
                <a:gd name="adj2" fmla="val -608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Europe Debt Crisis</a:t>
              </a:r>
              <a:endParaRPr lang="ko-KR" altLang="en-US" sz="1100" dirty="0"/>
            </a:p>
          </p:txBody>
        </p:sp>
        <p:sp>
          <p:nvSpPr>
            <p:cNvPr id="50" name="Rectangular Callout 49"/>
            <p:cNvSpPr/>
            <p:nvPr/>
          </p:nvSpPr>
          <p:spPr>
            <a:xfrm>
              <a:off x="3776326" y="1779348"/>
              <a:ext cx="1669060" cy="648072"/>
            </a:xfrm>
            <a:prstGeom prst="wedgeRectCallout">
              <a:avLst>
                <a:gd name="adj1" fmla="val 61357"/>
                <a:gd name="adj2" fmla="val -5960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US Credit Downgrade</a:t>
              </a:r>
              <a:endParaRPr lang="ko-KR" altLang="en-US" sz="11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70410" y="4211172"/>
            <a:ext cx="3611181" cy="2279500"/>
            <a:chOff x="5470410" y="4211172"/>
            <a:chExt cx="3611181" cy="2279500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410" y="4211172"/>
              <a:ext cx="3611181" cy="180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Rectangular Callout 52"/>
            <p:cNvSpPr/>
            <p:nvPr/>
          </p:nvSpPr>
          <p:spPr>
            <a:xfrm>
              <a:off x="5643991" y="6074186"/>
              <a:ext cx="3248489" cy="416486"/>
            </a:xfrm>
            <a:prstGeom prst="wedgeRectCallout">
              <a:avLst>
                <a:gd name="adj1" fmla="val 15527"/>
                <a:gd name="adj2" fmla="val -13775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Heavy negative correlation between “</a:t>
              </a:r>
              <a:r>
                <a:rPr lang="en-US" altLang="ko-KR" sz="1400" i="1" dirty="0" err="1" smtClean="0"/>
                <a:t>swiss</a:t>
              </a:r>
              <a:r>
                <a:rPr lang="en-US" altLang="ko-KR" sz="1400" dirty="0" smtClean="0"/>
                <a:t>” and DJIA</a:t>
              </a:r>
              <a:endParaRPr lang="ko-KR" altLang="en-US" sz="1400" dirty="0"/>
            </a:p>
          </p:txBody>
        </p:sp>
      </p:grpSp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6507640" y="1604694"/>
          <a:ext cx="2551341" cy="2434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651"/>
                <a:gridCol w="843416"/>
                <a:gridCol w="786274"/>
              </a:tblGrid>
              <a:tr h="250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TopicWeight</a:t>
                      </a:r>
                      <a:r>
                        <a:rPr lang="en-US" sz="800" u="none" strike="noStrike" dirty="0">
                          <a:effectLst/>
                        </a:rPr>
                        <a:t> 26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TopicWeight 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err="1">
                          <a:effectLst/>
                        </a:rPr>
                        <a:t>TopicWeight</a:t>
                      </a:r>
                      <a:r>
                        <a:rPr lang="en-US" sz="800" u="none" strike="noStrike" dirty="0">
                          <a:effectLst/>
                        </a:rPr>
                        <a:t> 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-0.609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0.520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0.508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obama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jun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moodys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republican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pence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swaps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republicans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treasuries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congress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swiss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versus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senate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chg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ratings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francs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auction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barack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default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lawmakers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fullyear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5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strategist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administration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franc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democrats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dividend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twoyear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taxes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firstquarter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samp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white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currencies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workers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paris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yen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democrat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reporting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swiss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obamas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tech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995" marR="6995" marT="6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6508721" y="1353361"/>
            <a:ext cx="2565375" cy="24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High Coefficients on Prediction</a:t>
            </a:r>
            <a:endParaRPr lang="ko-KR" alt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0" y="-8399"/>
            <a:ext cx="91771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W.S. Lee, J.Y. </a:t>
            </a:r>
            <a:r>
              <a:rPr lang="en-US" altLang="ko-KR" sz="1100" b="1" dirty="0" err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Bak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, A.H. Oh, and I.-C. Moon. Media Analysis to Estimate Stock Market</a:t>
            </a:r>
          </a:p>
          <a:p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Movement. Information Fusion. Major 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50" charset="-127"/>
              </a:rPr>
              <a:t>Revision</a:t>
            </a:r>
            <a:endParaRPr lang="ko-KR" altLang="en-US" sz="1100" b="1" dirty="0">
              <a:solidFill>
                <a:srgbClr val="000000"/>
              </a:solidFill>
              <a:latin typeface="Arial" panose="020B0604020202020204" pitchFamily="34" charset="0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3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발표 템플릿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2">
      <a:majorFont>
        <a:latin typeface="Times New Roman"/>
        <a:ea typeface="HY헤드라인M"/>
        <a:cs typeface=""/>
      </a:majorFont>
      <a:minorFont>
        <a:latin typeface="Cambria"/>
        <a:ea typeface="굴림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</Template>
  <TotalTime>1035</TotalTime>
  <Words>1709</Words>
  <Application>Microsoft Office PowerPoint</Application>
  <PresentationFormat>On-screen Show (4:3)</PresentationFormat>
  <Paragraphs>561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HY헤드라인M</vt:lpstr>
      <vt:lpstr>굴림</vt:lpstr>
      <vt:lpstr>굴림</vt:lpstr>
      <vt:lpstr>맑은 고딕</vt:lpstr>
      <vt:lpstr>Arial</vt:lpstr>
      <vt:lpstr>Cambria</vt:lpstr>
      <vt:lpstr>Cambria Math</vt:lpstr>
      <vt:lpstr>Times New Roman</vt:lpstr>
      <vt:lpstr>Wingdings</vt:lpstr>
      <vt:lpstr>발표 템플릿</vt:lpstr>
      <vt:lpstr>Motivation and Basics</vt:lpstr>
      <vt:lpstr>Weekly Objectives</vt:lpstr>
      <vt:lpstr>motivation</vt:lpstr>
      <vt:lpstr>Keywords</vt:lpstr>
      <vt:lpstr>Abundance of Data</vt:lpstr>
      <vt:lpstr>Examples of Machine Learning Applications</vt:lpstr>
      <vt:lpstr>Spam Filtering and more</vt:lpstr>
      <vt:lpstr>Opinion Mining and more</vt:lpstr>
      <vt:lpstr>Stock Market Prediction and more</vt:lpstr>
      <vt:lpstr>Types of Machine Learning</vt:lpstr>
      <vt:lpstr>Supervised Learning</vt:lpstr>
      <vt:lpstr>Unsupervised Learning</vt:lpstr>
      <vt:lpstr>Warming up A short episode</vt:lpstr>
      <vt:lpstr>Thumbtack Question</vt:lpstr>
      <vt:lpstr>Experience from trials</vt:lpstr>
      <vt:lpstr>Binomial Distribution</vt:lpstr>
      <vt:lpstr>Maximum Likelihood Estimation</vt:lpstr>
      <vt:lpstr>MLE Calculation</vt:lpstr>
      <vt:lpstr>Number of Trials</vt:lpstr>
      <vt:lpstr>Simple Error Bound</vt:lpstr>
      <vt:lpstr>Probably Approximately Correct Learning</vt:lpstr>
      <vt:lpstr>PowerPoint Presentation</vt:lpstr>
      <vt:lpstr>Incorporating Prior Knowledge</vt:lpstr>
      <vt:lpstr>More Formula from Bayes Viewpoint</vt:lpstr>
      <vt:lpstr>Maximum a Posteriori Estimation</vt:lpstr>
      <vt:lpstr>Conclusion from Anecdote</vt:lpstr>
      <vt:lpstr>basics</vt:lpstr>
      <vt:lpstr>What we just saw is…</vt:lpstr>
      <vt:lpstr>Probability</vt:lpstr>
      <vt:lpstr>Conditional Probability</vt:lpstr>
      <vt:lpstr>Probability Distribution</vt:lpstr>
      <vt:lpstr>Normal Distribution</vt:lpstr>
      <vt:lpstr>Beta Distribution</vt:lpstr>
      <vt:lpstr>Binomial Distribution</vt:lpstr>
      <vt:lpstr>Multinomial Distribution</vt:lpstr>
      <vt:lpstr>Acknowledgement</vt:lpstr>
      <vt:lpstr>Further Readings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Il-Chul Moon</dc:creator>
  <cp:lastModifiedBy>Il-Chul Moon</cp:lastModifiedBy>
  <cp:revision>147</cp:revision>
  <dcterms:created xsi:type="dcterms:W3CDTF">2012-08-30T19:51:26Z</dcterms:created>
  <dcterms:modified xsi:type="dcterms:W3CDTF">2014-03-05T01:56:23Z</dcterms:modified>
</cp:coreProperties>
</file>